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7"/>
  </p:notesMasterIdLst>
  <p:sldIdLst>
    <p:sldId id="290" r:id="rId3"/>
    <p:sldId id="291" r:id="rId4"/>
    <p:sldId id="260" r:id="rId5"/>
    <p:sldId id="293" r:id="rId6"/>
    <p:sldId id="294" r:id="rId7"/>
    <p:sldId id="295" r:id="rId8"/>
    <p:sldId id="297" r:id="rId9"/>
    <p:sldId id="298" r:id="rId10"/>
    <p:sldId id="299" r:id="rId11"/>
    <p:sldId id="304" r:id="rId12"/>
    <p:sldId id="305" r:id="rId13"/>
    <p:sldId id="306" r:id="rId14"/>
    <p:sldId id="307" r:id="rId15"/>
    <p:sldId id="277" r:id="rId16"/>
    <p:sldId id="265" r:id="rId17"/>
    <p:sldId id="266" r:id="rId18"/>
    <p:sldId id="267" r:id="rId19"/>
    <p:sldId id="268" r:id="rId20"/>
    <p:sldId id="308" r:id="rId21"/>
    <p:sldId id="269" r:id="rId22"/>
    <p:sldId id="270" r:id="rId23"/>
    <p:sldId id="272" r:id="rId24"/>
    <p:sldId id="273" r:id="rId25"/>
    <p:sldId id="271" r:id="rId26"/>
    <p:sldId id="274" r:id="rId27"/>
    <p:sldId id="275" r:id="rId28"/>
    <p:sldId id="276" r:id="rId29"/>
    <p:sldId id="280" r:id="rId30"/>
    <p:sldId id="264" r:id="rId31"/>
    <p:sldId id="262" r:id="rId32"/>
    <p:sldId id="296" r:id="rId33"/>
    <p:sldId id="281" r:id="rId34"/>
    <p:sldId id="282" r:id="rId35"/>
    <p:sldId id="283" r:id="rId36"/>
    <p:sldId id="284" r:id="rId37"/>
    <p:sldId id="285" r:id="rId38"/>
    <p:sldId id="286" r:id="rId39"/>
    <p:sldId id="309" r:id="rId40"/>
    <p:sldId id="279" r:id="rId41"/>
    <p:sldId id="257" r:id="rId42"/>
    <p:sldId id="278" r:id="rId43"/>
    <p:sldId id="310" r:id="rId44"/>
    <p:sldId id="288" r:id="rId45"/>
    <p:sldId id="289" r:id="rId46"/>
  </p:sldIdLst>
  <p:sldSz cx="12192000" cy="6858000"/>
  <p:notesSz cx="6858000" cy="9144000"/>
  <p:embeddedFontLst>
    <p:embeddedFont>
      <p:font typeface="맑은 고딕" panose="020B0503020000020004" pitchFamily="50" charset="-127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DengXian" panose="02010600030101010101" pitchFamily="2" charset="-122"/>
      <p:regular r:id="rId56"/>
      <p:bold r:id="rId57"/>
    </p:embeddedFont>
    <p:embeddedFont>
      <p:font typeface="THE개이득" panose="02020503020101020101" pitchFamily="18" charset="-127"/>
      <p:regular r:id="rId58"/>
    </p:embeddedFont>
    <p:embeddedFont>
      <p:font typeface="경기천년제목 Bold" panose="02020803020101020101" pitchFamily="18" charset="-127"/>
      <p:bold r:id="rId59"/>
    </p:embeddedFont>
    <p:embeddedFont>
      <p:font typeface="경기천년제목 Light" panose="02020403020101020101" pitchFamily="18" charset="-127"/>
      <p:regular r:id="rId60"/>
    </p:embeddedFont>
    <p:embeddedFont>
      <p:font typeface="경기천년제목 Medium" panose="02020603020101020101" pitchFamily="18" charset="-127"/>
      <p:regular r:id="rId61"/>
    </p:embeddedFont>
    <p:embeddedFont>
      <p:font typeface="경기천년제목V Bold" panose="02020803020101020101" pitchFamily="18" charset="-127"/>
      <p:bold r:id="rId62"/>
    </p:embeddedFont>
    <p:embeddedFont>
      <p:font typeface="서울한강 장체BL" panose="02020603020101020101" pitchFamily="18" charset="-127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CA62"/>
    <a:srgbClr val="1AB49C"/>
    <a:srgbClr val="F9F9F9"/>
    <a:srgbClr val="4C5051"/>
    <a:srgbClr val="91969A"/>
    <a:srgbClr val="FFFFFF"/>
    <a:srgbClr val="6E7377"/>
    <a:srgbClr val="F4F5F7"/>
    <a:srgbClr val="F7F8FA"/>
    <a:srgbClr val="150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35"/>
  </p:normalViewPr>
  <p:slideViewPr>
    <p:cSldViewPr snapToGrid="0">
      <p:cViewPr varScale="1">
        <p:scale>
          <a:sx n="81" d="100"/>
          <a:sy n="81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94937-32CB-4EB4-8B03-22B4D1B91776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8D8C8-C82D-46AC-A4CB-BA7B70B156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69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280348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357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090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454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05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오픈 소스 최대한 이용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데이터 구매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소셜 계정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r>
              <a:rPr lang="ko-KR" altLang="en-US" dirty="0"/>
              <a:t>으로 데이터 </a:t>
            </a:r>
            <a:r>
              <a:rPr lang="ko-KR" altLang="en-US" dirty="0" err="1"/>
              <a:t>받아오기</a:t>
            </a:r>
            <a:endParaRPr lang="ko-KR" altLang="en-US" dirty="0"/>
          </a:p>
          <a:p>
            <a:r>
              <a:rPr lang="en-US" altLang="ko-KR" dirty="0"/>
              <a:t>-</a:t>
            </a:r>
            <a:r>
              <a:rPr lang="ko-KR" altLang="en-US" dirty="0"/>
              <a:t>초기에는 개발진이 </a:t>
            </a:r>
            <a:r>
              <a:rPr lang="ko-KR" altLang="en-US" dirty="0" err="1"/>
              <a:t>포토존</a:t>
            </a:r>
            <a:r>
              <a:rPr lang="ko-KR" altLang="en-US" dirty="0"/>
              <a:t> 데이터 수집</a:t>
            </a:r>
            <a:endParaRPr lang="en-US" altLang="ko-KR" dirty="0"/>
          </a:p>
          <a:p>
            <a:r>
              <a:rPr lang="ko-KR" altLang="en-US" dirty="0"/>
              <a:t>데이터 수집</a:t>
            </a:r>
            <a:r>
              <a:rPr lang="en-US" altLang="ko-KR" dirty="0"/>
              <a:t>: </a:t>
            </a:r>
            <a:r>
              <a:rPr lang="ko-KR" altLang="en-US" dirty="0"/>
              <a:t>오픈 소스 등 최대한 이미지 데이터 많이 모아서 </a:t>
            </a:r>
            <a:r>
              <a:rPr lang="en-US" altLang="ko-KR" dirty="0"/>
              <a:t>-&gt; </a:t>
            </a:r>
            <a:r>
              <a:rPr lang="ko-KR" altLang="en-US" dirty="0" err="1"/>
              <a:t>딥러닝을</a:t>
            </a:r>
            <a:r>
              <a:rPr lang="ko-KR" altLang="en-US" dirty="0"/>
              <a:t> 통해 데이터셋 구축하기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973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(VR)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한 분야인 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(AR)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현실을 기반으로 컴퓨터 그래픽으로 만든 정보를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증강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공간상에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196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TRACKING</a:t>
            </a:r>
            <a:r>
              <a:rPr lang="ko-KR" altLang="en-US" dirty="0"/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움직임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화면의 이동이 추적 가능함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RENDERING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모델링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대상의 입체를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x, y, z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수치 정보로 바꾸어 컴퓨터에 입력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피사체 및 배경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등을 카메라를 통해 보는 장면까지 모두 계산해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최종적인 화면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만드는 과정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REGISTRATION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두 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가상의 이미지와 실제 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합쳐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좌표계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나타냄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민재님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수아님의 자료를 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포토존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부근에 화살표를 띄우거나 추천 포즈를 띄울 때 실제 주변 환경과 이질감이 적어야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RECONSTRUCTION</a:t>
            </a:r>
          </a:p>
          <a:p>
            <a:pPr lvl="1"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상호작용이 가능함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화면을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했을 때 어떤 정보나 이미지가 나타나게 할 것인가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화면에 보여질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환경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재구성함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민재님의 자료를 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관광지에서 정보를 줄 만한 내용이 담긴 곳에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아이콘이 뜨게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아이콘을 클릭하면 화면에 글을 띄울 수 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현실감 부여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직관적인 정보 전달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빠른 피드백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178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획득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건물이나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비추면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기울어진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단말기에서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API(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얻는다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획득한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위치관련정보는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이유는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단말기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위치정보와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불가능하기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건물에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입주한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불가능한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   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해당정보와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서버로부터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휴대폰으로부터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Application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스타벅스 관련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전화번호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쿠폰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화면에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디스플레이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부가정보를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카메라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겹쳐서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 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스마트폰 등의 디바이스를 통해 증강현실 앱을 실행하고 내장된 카메라로 특정 장소를 비춥니다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수신기로 수집된 현재 위치의 위도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 정보와 기울기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중력 정보 등이 디바이스에 임시로 기록됩니다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기록된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정보들이 인터넷에 연결된 특정 위치정보 시스템에 전송됩니다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 시스템은 사용자의 디바이스로부터 수신한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GPS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정보에 따라 해당 장소의 상세 정보를 자체 데이터베이스에서 검색하고 그 결과를 다시 디바이스로 전송합니다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구역에 포함된 가게의 상호와 전화번호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특정 사물의 정보 같은 것 말이죠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디바이스는 위치정보 시스템으로부터 상세 데이터를 수신하여 증강현실 앱을 통해 지도 정보와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중첩시켜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실시간 화면에 띄웁니다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디바이스를 들고 이동하는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변하는 위치에 따라 화면에 나타나는 증강현실도 계속해서 업데이트 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034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개발진의 </a:t>
            </a:r>
            <a:r>
              <a:rPr lang="en-US" altLang="ko-KR" dirty="0"/>
              <a:t>GITHUB </a:t>
            </a:r>
            <a:r>
              <a:rPr lang="ko-KR" altLang="en-US" dirty="0"/>
              <a:t>오픈소스를 이용해 </a:t>
            </a:r>
            <a:r>
              <a:rPr lang="en-US" altLang="ko-KR" dirty="0"/>
              <a:t>UNITY(3D </a:t>
            </a:r>
            <a:r>
              <a:rPr lang="ko-KR" altLang="en-US" dirty="0"/>
              <a:t>앱</a:t>
            </a:r>
            <a:r>
              <a:rPr lang="en-US" altLang="ko-KR" dirty="0"/>
              <a:t> </a:t>
            </a:r>
            <a:r>
              <a:rPr lang="ko-KR" altLang="en-US" dirty="0"/>
              <a:t>개발 프로그램</a:t>
            </a:r>
            <a:r>
              <a:rPr lang="en-US" altLang="ko-KR" dirty="0"/>
              <a:t>) </a:t>
            </a:r>
            <a:r>
              <a:rPr lang="ko-KR" altLang="en-US" dirty="0"/>
              <a:t>프로젝트 연다</a:t>
            </a:r>
            <a:r>
              <a:rPr lang="en-US" altLang="ko-KR" dirty="0"/>
              <a:t>. MAPBOX</a:t>
            </a:r>
            <a:r>
              <a:rPr lang="ko-KR" altLang="en-US" dirty="0"/>
              <a:t>와 </a:t>
            </a:r>
            <a:r>
              <a:rPr lang="en-US" altLang="ko-KR" dirty="0"/>
              <a:t>GAMESPARK</a:t>
            </a:r>
            <a:r>
              <a:rPr lang="ko-KR" altLang="en-US" dirty="0"/>
              <a:t>에서 </a:t>
            </a:r>
            <a:r>
              <a:rPr lang="en-US" altLang="ko-KR" dirty="0"/>
              <a:t>SDK </a:t>
            </a:r>
            <a:r>
              <a:rPr lang="ko-KR" altLang="en-US" dirty="0"/>
              <a:t>연결 시킨 후 코드를 적당히 넣는다</a:t>
            </a:r>
            <a:r>
              <a:rPr lang="en-US" altLang="ko-KR" dirty="0"/>
              <a:t>. </a:t>
            </a:r>
            <a:r>
              <a:rPr lang="ko-KR" altLang="en-US" dirty="0"/>
              <a:t>원하는 </a:t>
            </a:r>
            <a:r>
              <a:rPr lang="en-US" altLang="ko-KR" dirty="0"/>
              <a:t>OS</a:t>
            </a:r>
            <a:r>
              <a:rPr lang="ko-KR" altLang="en-US" dirty="0"/>
              <a:t>로 </a:t>
            </a:r>
            <a:r>
              <a:rPr lang="en-US" altLang="ko-KR" dirty="0"/>
              <a:t>BUILD (IOS</a:t>
            </a:r>
            <a:r>
              <a:rPr lang="ko-KR" altLang="en-US" dirty="0"/>
              <a:t>나 </a:t>
            </a:r>
            <a:r>
              <a:rPr lang="en-US" altLang="ko-KR" dirty="0"/>
              <a:t>ANDROID) </a:t>
            </a:r>
            <a:r>
              <a:rPr lang="ko-KR" altLang="en-US" dirty="0"/>
              <a:t>하여 실제 앱을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293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78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Gartner Hype Cycle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 수준과 상용화를 시작적으로 나타낸 그래프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AR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기준으로 다른 기술보다 성장기에 도입</a:t>
            </a:r>
          </a:p>
          <a:p>
            <a:pPr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사업적으로 진입하기 가장 좋은 것은 위에 표에서는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Reality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기술이 수익모델을 창출했고 향후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완성이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 기술에 대한 거품 관심이 많은데 기술 개발 완성이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2~5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년이 기대되는 기술들도 투자를 받기 용이하다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짧은 기간 안에 기술은 완성되고 수익모델을 창출할 거라는 기대를 가질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GB" dirty="0"/>
              <a:t>SLOPE OF ENLIGHTENMENT</a:t>
            </a:r>
            <a:br>
              <a:rPr lang="en-GB" dirty="0"/>
            </a:br>
            <a:r>
              <a:rPr lang="ko-KR" altLang="en-US" dirty="0"/>
              <a:t>기술의 재조명 시기로</a:t>
            </a:r>
            <a:r>
              <a:rPr lang="en-US" altLang="ko-KR" dirty="0"/>
              <a:t>, </a:t>
            </a:r>
            <a:r>
              <a:rPr lang="ko-KR" altLang="en-US" dirty="0"/>
              <a:t>지속적인 개발과 투자를 했던 </a:t>
            </a:r>
            <a:r>
              <a:rPr lang="ko-KR" altLang="en-US" dirty="0" err="1"/>
              <a:t>기업들로부터</a:t>
            </a:r>
            <a:r>
              <a:rPr lang="ko-KR" altLang="en-US" dirty="0"/>
              <a:t> 좋은 수익모델의 성공사례들이 나타나게 된다</a:t>
            </a:r>
            <a:r>
              <a:rPr lang="en-US" altLang="ko-KR" dirty="0"/>
              <a:t>. </a:t>
            </a:r>
            <a:r>
              <a:rPr lang="ko-KR" altLang="en-US" dirty="0"/>
              <a:t>기술과 소비자들이 서로 이해하고 실생활 속에서 </a:t>
            </a:r>
            <a:r>
              <a:rPr lang="ko-KR" altLang="en-US" dirty="0" err="1"/>
              <a:t>녹여들어가는</a:t>
            </a:r>
            <a:r>
              <a:rPr lang="ko-KR" altLang="en-US" dirty="0"/>
              <a:t> 시기로 적극적인 기업들이 뛰어들게 된다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가상 현실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뭐가 더 돈 될까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“AR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VR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가상의 물체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 등 컴퓨터가 모델링한 것들을 눈앞에 띄워주는 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사용자의 시야 전체를 영상으로 채우는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실생활에 활용할 여지가 많다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https://news.joins.com/article/22803480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71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55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각 산업 마케팅과 생산에 대한 영향력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 글씨로 된 가장 영향을 많이 받는 산업 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지속적으로 발전하는 사회속에서 관광이 선두적인 산업이다</a:t>
            </a: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791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사용한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인식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컨벌루션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(CNN)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 모델은 객체를 식별하기 위해 해당 객체 고유의 특징을 자동으로 학습하는 데 사용된다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CNN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수천 장의 훈련용 이미지를 분석하고 고양이와 개를 구분하는 특징을 학습하여 고양이와 개의 차이점을 식별하는 방법을 학습할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객체 인식을 실시하는 두 가지 접근 방식이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기초부터 딥 네트워크를 훈련시키기 위해서는 레이블이 지정된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방대한 데이터 세트를 모으고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아키텍처를 설계하여 특징을 학습하고 모델을 완성시킨다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뛰어난 결과물을 얻을 수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접근 방식을 위해서는 방대한 분량의 훈련 데이터가 필요하고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CNN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레이어와 가중치를 설정해야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사전 훈련된 딥러닝 모델 사용하는 방법으로 대다수 딥러닝 응용 프로그램은 사전 훈련된 모델을 세밀하게 조정하는 방법이 포함된 프로세스인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전이학습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사용한다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방식에서는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GoogLeNet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기존 네트워크를 사용하여 이전에 알려지지 않은 클래스를 포함하는 새로운 데이터를 주입한다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방법을 사용하면 수천 또는 수백만 장의 이미지로 모델을 미리 훈련한 덕분에 시간 소모가 줄게 되고 결과물을 빠르게 산출할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인공신경망 기술인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neural network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이용하면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예시 프로그램으로는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weka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 perceptron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069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봤을 때 이미지 내 여러 개의 사물을 분류해내는 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기초 원리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픽셀별로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다르게 줌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클래스 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출력채널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내서 클러스터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066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이미지에서 이미지 내 위치를 파악해 정보를 포함한다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감지는 이미지에서 객체의 인스턴스를 찾아내는 프로세스로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객체 감지는 이미지에서 객체를 식별할 뿐만 아니라 위치까지 파악되는 객체 인식의 서브셋이다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하나의 이미지에서 여러 객체를 식별하고 각 위치를 파악할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96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Embeddings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이미지를 봤을 때 머신 러닝으로 만들어 놓은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벡터값과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비교하는 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벡터값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비교를 통해 비슷해 보이는 세 차 중 왼쪽의 두 개가 같은 차임을 인지했다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888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 렌즈의 엄청난 검색 속도 비결은 통신 속도 등에도 영향을 받지만 궁극적으로는 연산 속도 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하던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구글이 오픈 소스로 공개한 세계에서 가장 많이 쓰는 머신 러닝 툴인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텐서플로우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전용 하드웨어인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TPU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바꾸며 연산 속도의 개선을 이룬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305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기술을 활용한 실제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</a:t>
            </a:r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 AI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클라우드나 에지의 이미지에서 유용한 정보를 얻거나 선행 학습된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 API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사용하여 이모티콘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 등을 감지합니다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08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우리앱</a:t>
            </a:r>
            <a:r>
              <a:rPr lang="ko-KR" altLang="en-US" dirty="0"/>
              <a:t> </a:t>
            </a:r>
            <a:r>
              <a:rPr lang="en-US" altLang="ko-KR" dirty="0"/>
              <a:t>UI/UX 10</a:t>
            </a:r>
            <a:r>
              <a:rPr lang="ko-KR" altLang="en-US" dirty="0"/>
              <a:t>만 이하</a:t>
            </a:r>
          </a:p>
          <a:p>
            <a:r>
              <a:rPr lang="en-US" altLang="ko-KR" dirty="0"/>
              <a:t>BACK END 80</a:t>
            </a:r>
            <a:r>
              <a:rPr lang="ko-KR" altLang="en-US" dirty="0"/>
              <a:t>만</a:t>
            </a:r>
          </a:p>
          <a:p>
            <a:r>
              <a:rPr lang="en-US" altLang="ko-KR" dirty="0"/>
              <a:t>SERVER 300~400</a:t>
            </a:r>
            <a:r>
              <a:rPr lang="ko-KR" altLang="en-US" dirty="0"/>
              <a:t>만</a:t>
            </a:r>
          </a:p>
          <a:p>
            <a:r>
              <a:rPr lang="en-US" altLang="ko-KR" dirty="0"/>
              <a:t>MANAGEMENT 10</a:t>
            </a:r>
            <a:r>
              <a:rPr lang="ko-KR" altLang="en-US" dirty="0"/>
              <a:t>만 이하</a:t>
            </a:r>
          </a:p>
          <a:p>
            <a:r>
              <a:rPr lang="ko-KR" altLang="en-US" dirty="0"/>
              <a:t>데이터 수집 비용 </a:t>
            </a:r>
            <a:r>
              <a:rPr lang="en-US" altLang="ko-KR" dirty="0"/>
              <a:t>&lt;</a:t>
            </a:r>
            <a:r>
              <a:rPr lang="ko-KR" altLang="en-US" dirty="0"/>
              <a:t>자문구하기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500</a:t>
            </a:r>
            <a:r>
              <a:rPr lang="ko-KR" altLang="en-US"/>
              <a:t>만 정도</a:t>
            </a:r>
          </a:p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92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ko-KR" altLang="en-US" dirty="0"/>
              <a:t>번 </a:t>
            </a:r>
            <a:r>
              <a:rPr lang="ko-KR" altLang="en-US" dirty="0" err="1"/>
              <a:t>포토존에</a:t>
            </a:r>
            <a:r>
              <a:rPr lang="ko-KR" altLang="en-US" dirty="0"/>
              <a:t> 사진 첨부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849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08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20~50</a:t>
            </a:r>
            <a:r>
              <a:rPr lang="ko-KR" altLang="en-US" dirty="0"/>
              <a:t>대 남녀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9</a:t>
            </a:r>
            <a:r>
              <a:rPr lang="ko-KR" altLang="en-US" dirty="0"/>
              <a:t>명은 구매 전 리뷰를 확인한 경험이 있다고 답했습니다</a:t>
            </a:r>
            <a:r>
              <a:rPr lang="en-US" altLang="ko-KR" dirty="0"/>
              <a:t>. </a:t>
            </a:r>
            <a:r>
              <a:rPr lang="ko-KR" altLang="en-US" dirty="0"/>
              <a:t>앱스토어 및 카페</a:t>
            </a:r>
            <a:r>
              <a:rPr lang="en-US" altLang="ko-KR" dirty="0"/>
              <a:t>, </a:t>
            </a:r>
            <a:r>
              <a:rPr lang="ko-KR" altLang="en-US" dirty="0"/>
              <a:t>블로그 등 리뷰를 활용</a:t>
            </a:r>
            <a:r>
              <a:rPr lang="en-US" altLang="ko-KR" dirty="0"/>
              <a:t> -&gt; </a:t>
            </a:r>
            <a:r>
              <a:rPr lang="ko-KR" altLang="en-US" dirty="0" err="1"/>
              <a:t>파워블로거</a:t>
            </a:r>
            <a:r>
              <a:rPr lang="en-US" altLang="ko-KR" dirty="0"/>
              <a:t>/ </a:t>
            </a:r>
            <a:r>
              <a:rPr lang="ko-KR" altLang="en-US" dirty="0"/>
              <a:t>버스 광고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874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593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240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스탬프 이벤트를 활용한 기업과의 제휴 </a:t>
            </a:r>
            <a:r>
              <a:rPr lang="en-US" altLang="ko-KR" dirty="0"/>
              <a:t>–</a:t>
            </a:r>
            <a:r>
              <a:rPr lang="ko-KR" altLang="en-US" dirty="0"/>
              <a:t>예시로 </a:t>
            </a:r>
            <a:r>
              <a:rPr lang="ko-KR" altLang="en-US" dirty="0" err="1"/>
              <a:t>아고다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 err="1"/>
              <a:t>야놀자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아고다</a:t>
            </a:r>
            <a:r>
              <a:rPr lang="ko-KR" altLang="en-US" dirty="0"/>
              <a:t> 또는 </a:t>
            </a:r>
            <a:r>
              <a:rPr lang="ko-KR" altLang="en-US" dirty="0" err="1"/>
              <a:t>야놀자에서</a:t>
            </a:r>
            <a:r>
              <a:rPr lang="ko-KR" altLang="en-US" dirty="0"/>
              <a:t> </a:t>
            </a:r>
            <a:r>
              <a:rPr lang="ko-KR" altLang="en-US" dirty="0" err="1"/>
              <a:t>베니키아</a:t>
            </a:r>
            <a:r>
              <a:rPr lang="ko-KR" altLang="en-US" dirty="0"/>
              <a:t> 호텔을 예약하고 숙박한 뒤 후기를 작성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348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202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배너 광고 </a:t>
            </a:r>
            <a:r>
              <a:rPr lang="en-US" altLang="ko-KR" dirty="0"/>
              <a:t>/ </a:t>
            </a:r>
            <a:r>
              <a:rPr lang="ko-KR" altLang="en-US" dirty="0"/>
              <a:t>앱 후반으로 갈수록 정보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 </a:t>
            </a:r>
            <a:r>
              <a:rPr lang="ko-KR" altLang="en-US" dirty="0"/>
              <a:t>등등 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72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047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93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59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81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9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8D8C8-C82D-46AC-A4CB-BA7B70B156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91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49B42-5BC6-4704-B9C8-C954D08A0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71D5A0-BB1D-42C8-B26B-7744B4131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BF13E-32EA-4634-80DC-8D2154CA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7A76A-020D-4118-B550-477C11CE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B4AEB-0FC3-4DAB-B98A-B5904E7C9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09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F8DF4-88FC-4C7A-A6F3-46FE6E3F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5401E-A7F9-4022-AA2F-551A6FC5B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79492-1238-4F7F-B2C5-4B985A14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FA9A1-CD70-4DEE-BB15-D75D7AD0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BDA60-1679-4E87-9A28-D0762DAB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8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BD810-C210-41BF-85FD-2D7EE530F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F54D93-ADB3-4C3A-A22F-55A677E27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696E35-680D-45ED-B12D-FA7AAEA5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213AE-79FC-41C4-A6E2-30472948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6F01E9-8426-4391-AA52-8E5F4416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510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B2767-3183-40B2-988A-4CADCE1EA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ADBD00-039E-4A7A-A002-207261E9A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9E499-2A88-4C16-9FCA-305F2D22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F9DF6-B4EF-47AB-A7FD-740D462F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39D8F-C8A6-4CF0-86C3-2F3DD6E1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5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E3A6F-813A-4AE2-B8CF-D8F63A5B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2456F-FA78-4802-8525-385181518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51785E-06B3-4F05-B076-93A6DEBA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C2EB9-4478-45E7-91C3-AC6517BB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4D2870-D2AB-4DA7-80A2-46F10A46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73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32A9D-0183-4E7E-9D8E-DA396B0F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13FA45-E963-414B-A50F-C87599A26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DDFAC-EE2F-47B2-B7AD-5299FF10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06C1A-2545-43E3-891C-38C85223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AE6DB-1988-41C1-AF74-04F05F8D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92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1B84-365E-4D54-8738-793434A4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024C-C486-4511-B9DF-563F9D6FC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E51023-0508-440C-B283-99E4AD18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FFCAC-D834-4E9D-97B1-DCA90B4B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9397D-2857-424A-AA03-17B1002E9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E7310E-E00B-41BB-88FB-5585E328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62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D79B8-372B-48AC-B74F-132C0BAE3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00BC0-4378-4FF5-88E2-476096170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E2C06-7CB9-40A2-9045-F7F286BA7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070560-6F61-448F-ADD2-6C4DA2128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6B63EB-8316-4D1F-8E50-B9BEC47C8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A8B379-CF20-4D70-9AF1-868C44E79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8849D4-280A-4D6B-871B-E18C73C6C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FFB4CA-5319-4CF4-A794-47A1019C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51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C1F92-39F4-46C7-8E0B-70BF1233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81376A-6978-482B-9749-AAEB20F9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1B441B-1E3C-41A2-BC55-069A34D5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AC781C-E30E-4D43-9989-4F25BEA0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672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C26625-4775-4804-972B-AAA68993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1017B2-B93E-4907-8496-ED3AF329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B2AC7-7D9E-4C24-A4BA-5F6FD615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75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5B22B-B275-430B-83B9-E398F5DB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494F41-9D9F-4655-A5E6-6C8E16E2D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473281-499D-4F9C-83F4-73CEAB7AF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511D2-C215-48D2-974B-2C6E5D8D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999C0F-84B4-424C-AE8D-F12AED81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4BC123-7086-47AF-8276-A1004612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8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CE04D-E3E5-4843-BB5E-E1C7D43C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2CA15-3DFC-4EF2-8155-BF5C6144E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21AE6-91A5-4B8C-B216-36422FF33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04879-00D7-4642-BEAA-8DB51D8E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CB1EC-78CA-4697-AC81-E56C5D1F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055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307FC-0477-42B5-813A-15F37065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5EA182-4114-4E07-BE9E-2104852F6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A816AC-2FDF-43B2-8CBF-CDBE93DA9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E4AA50-55FC-4F8E-AFDF-48682BAC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56729-F6B6-4FAE-8603-AC337F097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B3E58-3215-4A6E-9EB9-DC2A25B7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99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FA668-6A83-4194-B63A-8C587417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BE5219-1BDA-445C-8F30-30CC347AA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8A1EB-4CFF-4103-B032-79F5C948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37E106-1DA4-4647-A557-CC2200DF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6CBBD-3A9D-46D6-87C7-20563AC2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87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B7A086-76FC-4DB6-85CF-849CA5861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15586C-8791-4136-8A6E-D0F1E29BB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10494-DE58-4370-9F3D-9F454415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614BE-56A3-4518-98DC-6328AF0F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46A91-265F-45BF-8AE9-CE5C24DB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0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4A176-747A-43E1-ACA3-0E4EC92F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B7572-EFCA-4DD5-A37E-3E0D36D4D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8F1B1-F78F-47B4-A303-C2300A7F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49731-EC79-405F-883A-92F84921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E47D3-FC31-49AA-A045-4C1C4765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53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9DCE-0446-4EFE-8B28-8F52EEC5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64DB5-871D-4664-A246-B88B91C54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02C77-1B37-4481-8B81-4358B1241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D6746F-AFD7-4EC8-8A9D-AF34EDDE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D4BB23-7AE3-403F-8D17-7B76BA44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A4AEA-A048-4A3B-BF93-4944D33C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7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A9EC-A07B-40C9-82F5-62EA9C8A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719994-FF53-463D-B57F-9CDC1B4BA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72133-398A-4BDA-B6A4-E77F20E42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5871D6-FDA1-4992-80A6-D2AB53652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3AEF9F-1EA6-46FC-8740-1D07EFA34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B7360F-1FE6-4796-A24E-A49FD47B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BD80FD-1F43-400F-B6A2-EE8E4BD6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272FE7-81CB-4035-A004-C032F93D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97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632D2-DDCA-4EB0-A73A-FD05A50F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41BAC2-33D4-4D98-967C-20E7CB70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F82D3A-2649-47A5-8F40-4136A409E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D60F3-3A79-4367-AC02-EEE5CAA3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77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202C2B-DD9E-4F3E-AB02-D540DC9F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D2161B-FA50-40FE-BC84-6E8D7D992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0FEF4-F4FC-4879-8C8E-A617ABC3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62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BBB7C-0FA0-45C8-919A-EBB4D2A2C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627AF-41AA-42CF-B9A2-44A2E279E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0BF53-4B17-43A0-85DB-9CB80A983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81876F-B2E4-41B1-AB9D-72B4514C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11A12-AA39-4406-9A3D-FCFB0808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E85CA-143D-4212-A8D7-52E120020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39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51FFF-4D58-456A-BAB1-295C4F95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41D131-8024-4208-A15B-B30BFD2F7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A95773-8393-47E6-A9C5-51930728A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BE0B6-7A85-4114-9AB1-73F496E5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537B68-EEE9-4509-B0A1-78F341FE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46C8E-38DA-4447-8AFB-6A7AF4A8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62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D47380-D7BB-4FA4-9850-73A4EC0B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617C5D-9148-42B5-A353-9B9630AF2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2A9F4-22C3-4F68-B075-D6D970C49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8EC4-B8DE-454E-AE11-2EF991ADA0C1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8DFCC-D7C3-4C0A-B458-6EE35E5EC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6E7DD-D22B-42E5-BCBB-E90E1317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EBD-1E87-4A62-90B5-455040D89B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68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9BB4F6-C6C7-4024-8B1F-1A049D53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27AAF-BA6D-4524-903A-A7D3722CB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416B5-DDC2-405E-86F0-2C8F79365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A51AC-7BC5-47B1-AE51-9D9A5C6F2C01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534F2-FCAF-48E9-8E54-5CD78858E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34041-18EB-4417-B778-F0144A850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B1B06-E490-4015-AC02-9C0613B2D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3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9.sv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31.jpeg"/><Relationship Id="rId5" Type="http://schemas.openxmlformats.org/officeDocument/2006/relationships/image" Target="../media/image29.png"/><Relationship Id="rId15" Type="http://schemas.openxmlformats.org/officeDocument/2006/relationships/hyperlink" Target="https://www.youtube.com/watch?v=4NdZMl3pTq0" TargetMode="External"/><Relationship Id="rId10" Type="http://schemas.microsoft.com/office/2007/relationships/hdphoto" Target="../media/hdphoto7.wdp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hyperlink" Target="http://www.sisul.or.kr/open_content/skydome/introduce/intro.js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8.wdp"/><Relationship Id="rId3" Type="http://schemas.openxmlformats.org/officeDocument/2006/relationships/hyperlink" Target="http://www.sisul.or.kr/open_content/skydome/introduce/intro.jsp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32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7.wdp"/><Relationship Id="rId5" Type="http://schemas.openxmlformats.org/officeDocument/2006/relationships/image" Target="../media/image16.png"/><Relationship Id="rId15" Type="http://schemas.microsoft.com/office/2007/relationships/hdphoto" Target="../media/hdphoto9.wdp"/><Relationship Id="rId10" Type="http://schemas.openxmlformats.org/officeDocument/2006/relationships/image" Target="../media/image30.png"/><Relationship Id="rId4" Type="http://schemas.openxmlformats.org/officeDocument/2006/relationships/hyperlink" Target="https://www.youtube.com/watch?v=4NdZMl3pTq0" TargetMode="External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microsoft.com/office/2007/relationships/hdphoto" Target="../media/hdphoto11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microsoft.com/office/2007/relationships/hdphoto" Target="../media/hdphoto10.wdp"/><Relationship Id="rId4" Type="http://schemas.microsoft.com/office/2007/relationships/hdphoto" Target="../media/hdphoto2.wdp"/><Relationship Id="rId9" Type="http://schemas.openxmlformats.org/officeDocument/2006/relationships/image" Target="../media/image34.png"/><Relationship Id="rId1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6.wdp"/><Relationship Id="rId4" Type="http://schemas.openxmlformats.org/officeDocument/2006/relationships/image" Target="../media/image29.png"/><Relationship Id="rId9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1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rea.kr/news/pressReleaseView.do?newsId=156342736" TargetMode="External"/><Relationship Id="rId2" Type="http://schemas.openxmlformats.org/officeDocument/2006/relationships/hyperlink" Target="https://www.mk.co.kr/news/it/view/2019/08/606600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hyperlink" Target="http://www.index.go.kr/potal/main/EachDtlPageDetail.do?idx_cd=1655" TargetMode="External"/><Relationship Id="rId4" Type="http://schemas.openxmlformats.org/officeDocument/2006/relationships/hyperlink" Target="http://www.index.go.kr/potal/main/EachDtlPageDetail.do?idx_cd=165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gklapp.armap&amp;hl=ko" TargetMode="External"/><Relationship Id="rId2" Type="http://schemas.openxmlformats.org/officeDocument/2006/relationships/hyperlink" Target="https://play.google.com/store/search?q=%EC%8A%A4%ED%83%AC%ED%94%84%20%ED%8C%9D&amp;c=apps&amp;hl=k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hyperlink" Target="https://play.google.com/store/apps/details?id=com.augmentra.viewranger.android&amp;hl=ko" TargetMode="External"/><Relationship Id="rId4" Type="http://schemas.openxmlformats.org/officeDocument/2006/relationships/hyperlink" Target="https://play.google.com/store/apps/details?id=me.sovs.sovs&amp;hl=k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freezone.co.kr/news/articleView.html?idxno=121534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naver.com/gcon_lab/221594966612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microsoft.com/office/2007/relationships/hdphoto" Target="../media/hdphoto2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0">
            <a:extLst>
              <a:ext uri="{FF2B5EF4-FFF2-40B4-BE49-F238E27FC236}">
                <a16:creationId xmlns:a16="http://schemas.microsoft.com/office/drawing/2014/main" id="{A877725B-736E-4F86-9628-66755E99A43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03774" y="4251158"/>
            <a:ext cx="5656263" cy="1038225"/>
          </a:xfrm>
        </p:spPr>
        <p:txBody>
          <a:bodyPr>
            <a:normAutofit/>
          </a:bodyPr>
          <a:lstStyle/>
          <a:p>
            <a:pPr algn="r" eaLnBrk="1" hangingPunct="1">
              <a:defRPr/>
            </a:pPr>
            <a:r>
              <a:rPr lang="es-ES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endParaRPr lang="es-ES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51" name="Rectangle 170">
            <a:extLst>
              <a:ext uri="{FF2B5EF4-FFF2-40B4-BE49-F238E27FC236}">
                <a16:creationId xmlns:a16="http://schemas.microsoft.com/office/drawing/2014/main" id="{8665DEBD-32B7-4DC3-B58C-023CB5B86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285" y="5184608"/>
            <a:ext cx="5490752" cy="9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defRPr/>
            </a:pPr>
            <a:r>
              <a:rPr lang="es-UY" sz="2500" b="1" dirty="0">
                <a:solidFill>
                  <a:srgbClr val="4C505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</a:t>
            </a:r>
            <a:r>
              <a:rPr lang="ko-KR" altLang="en-US" sz="2500" b="1" dirty="0">
                <a:solidFill>
                  <a:srgbClr val="4C505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석</a:t>
            </a:r>
            <a:r>
              <a:rPr lang="es-UY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</a:t>
            </a:r>
            <a:r>
              <a:rPr lang="ko-KR" altLang="en-US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</a:t>
            </a:r>
            <a:br>
              <a:rPr lang="es-UY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</a:b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신수아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유도진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이민재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이선명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정의락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조민주</a:t>
            </a:r>
            <a:r>
              <a:rPr lang="en-US" altLang="ko-KR" sz="25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5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황유림</a:t>
            </a:r>
            <a:endParaRPr lang="es-ES" sz="25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FBE06F-730E-4F43-96EF-CDAE650644F4}"/>
              </a:ext>
            </a:extLst>
          </p:cNvPr>
          <p:cNvSpPr/>
          <p:nvPr/>
        </p:nvSpPr>
        <p:spPr>
          <a:xfrm>
            <a:off x="0" y="-1"/>
            <a:ext cx="12192000" cy="4251159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Image result for iphone png">
            <a:extLst>
              <a:ext uri="{FF2B5EF4-FFF2-40B4-BE49-F238E27FC236}">
                <a16:creationId xmlns:a16="http://schemas.microsoft.com/office/drawing/2014/main" id="{3E6B134B-7EEF-4E67-8C10-E7F2D8FF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935" y="-1"/>
            <a:ext cx="6705602" cy="670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실내, 검은색이(가) 표시된 사진&#10;&#10;자동 생성된 설명">
            <a:extLst>
              <a:ext uri="{FF2B5EF4-FFF2-40B4-BE49-F238E27FC236}">
                <a16:creationId xmlns:a16="http://schemas.microsoft.com/office/drawing/2014/main" id="{CCA16743-FF0D-456B-8E07-B12898609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39" y="1139882"/>
            <a:ext cx="2588695" cy="4456209"/>
          </a:xfrm>
          <a:prstGeom prst="rect">
            <a:avLst/>
          </a:prstGeom>
        </p:spPr>
      </p:pic>
      <p:pic>
        <p:nvPicPr>
          <p:cNvPr id="18" name="그림 17" descr="벡터그래픽이(가) 표시된 사진&#10;&#10;자동 생성된 설명">
            <a:extLst>
              <a:ext uri="{FF2B5EF4-FFF2-40B4-BE49-F238E27FC236}">
                <a16:creationId xmlns:a16="http://schemas.microsoft.com/office/drawing/2014/main" id="{9C884FA0-C2CA-411B-9523-6F356ADE7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3669899"/>
            <a:ext cx="414950" cy="3962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C1373E-BA81-4995-B2E1-186F8CDD5E70}"/>
              </a:ext>
            </a:extLst>
          </p:cNvPr>
          <p:cNvSpPr txBox="1"/>
          <p:nvPr/>
        </p:nvSpPr>
        <p:spPr>
          <a:xfrm>
            <a:off x="3022600" y="4066492"/>
            <a:ext cx="482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>
                <a:solidFill>
                  <a:schemeClr val="bg1"/>
                </a:solidFill>
              </a:rPr>
              <a:t>PhotUP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2E5A-C478-43D9-8404-356CCA6FB7B5}"/>
              </a:ext>
            </a:extLst>
          </p:cNvPr>
          <p:cNvSpPr/>
          <p:nvPr/>
        </p:nvSpPr>
        <p:spPr>
          <a:xfrm>
            <a:off x="698493" y="482531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AR – </a:t>
            </a:r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포토존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도착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41B960-3A9E-4028-8575-A6BEDDDA6C86}"/>
              </a:ext>
            </a:extLst>
          </p:cNvPr>
          <p:cNvSpPr txBox="1"/>
          <p:nvPr/>
        </p:nvSpPr>
        <p:spPr>
          <a:xfrm>
            <a:off x="4076420" y="5219322"/>
            <a:ext cx="4182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‘</a:t>
            </a:r>
            <a:r>
              <a:rPr lang="ko-KR" altLang="en-US" sz="2400" dirty="0" err="1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포토존</a:t>
            </a:r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예시’ 버튼을 누르면</a:t>
            </a:r>
          </a:p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팝업창으로 예시가 뜬다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483FA0-89E8-4CFE-BE67-4146C2CE245B}"/>
              </a:ext>
            </a:extLst>
          </p:cNvPr>
          <p:cNvGrpSpPr/>
          <p:nvPr/>
        </p:nvGrpSpPr>
        <p:grpSpPr>
          <a:xfrm>
            <a:off x="2009600" y="789863"/>
            <a:ext cx="7470203" cy="4407105"/>
            <a:chOff x="3015512" y="1892202"/>
            <a:chExt cx="5271250" cy="295728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D7C370B-5316-453D-A2F3-07970842F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3509" y="2324212"/>
              <a:ext cx="3814175" cy="214547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46CD0CA-638C-4677-B345-23CD8AC26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172494" y="735220"/>
              <a:ext cx="2957285" cy="52712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E8CD413-E4C9-44DE-975E-4FD2E55C4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8958" b="93333" l="20588" r="84118"/>
                      </a14:imgEffect>
                    </a14:imgLayer>
                  </a14:imgProps>
                </a:ext>
              </a:extLst>
            </a:blip>
            <a:srcRect l="24571" t="84488" r="25080" b="6793"/>
            <a:stretch/>
          </p:blipFill>
          <p:spPr>
            <a:xfrm>
              <a:off x="4664787" y="3941547"/>
              <a:ext cx="1565442" cy="51278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07BCC94-0D55-45F4-A348-FD42BAD0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852" y="3700225"/>
              <a:ext cx="446565" cy="5467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E0580C5-6D2E-4618-99CB-8C80722AA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87" t="82427" r="1305" b="5587"/>
            <a:stretch/>
          </p:blipFill>
          <p:spPr>
            <a:xfrm rot="16200000">
              <a:off x="6127322" y="3168280"/>
              <a:ext cx="2265543" cy="5241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4CFBB90-715E-4F8B-A874-36DE30DBA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3868491" y="2393287"/>
              <a:ext cx="648797" cy="331502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201524-4EEE-4126-AD30-0E5D7EC6E647}"/>
              </a:ext>
            </a:extLst>
          </p:cNvPr>
          <p:cNvGrpSpPr/>
          <p:nvPr/>
        </p:nvGrpSpPr>
        <p:grpSpPr>
          <a:xfrm>
            <a:off x="2009598" y="787840"/>
            <a:ext cx="7500406" cy="4407106"/>
            <a:chOff x="1922386" y="3434850"/>
            <a:chExt cx="5271250" cy="295728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82CB53D-F974-44E9-875C-E3C175E53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4880" y="3851968"/>
              <a:ext cx="3946259" cy="2145474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226158E-B44C-48A9-86D6-7D714D1A2F3C}"/>
                </a:ext>
              </a:extLst>
            </p:cNvPr>
            <p:cNvGrpSpPr/>
            <p:nvPr/>
          </p:nvGrpSpPr>
          <p:grpSpPr>
            <a:xfrm>
              <a:off x="1922386" y="3434850"/>
              <a:ext cx="5271250" cy="2957285"/>
              <a:chOff x="3303192" y="3586308"/>
              <a:chExt cx="5271250" cy="2957285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CA1A13F-F024-49F9-AFF7-1D718C472C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84" t="11443" r="17172" b="11695"/>
              <a:stretch/>
            </p:blipFill>
            <p:spPr>
              <a:xfrm rot="16200000">
                <a:off x="4460174" y="2429326"/>
                <a:ext cx="2957285" cy="527125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1F53A0B-4B14-411E-8147-8C2B6713E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6171" y="5449131"/>
                <a:ext cx="446565" cy="54675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040A580-F0E8-4D57-BA85-40F1E19C5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887" t="82427" r="1305" b="5587"/>
              <a:stretch/>
            </p:blipFill>
            <p:spPr>
              <a:xfrm rot="16200000">
                <a:off x="6433034" y="4819734"/>
                <a:ext cx="2265543" cy="560201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4FF3E30-0AFE-4D44-922A-73D5C3B300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5847" b="64618" l="1887" r="67655"/>
                        </a14:imgEffect>
                      </a14:imgLayer>
                    </a14:imgProps>
                  </a:ext>
                </a:extLst>
              </a:blip>
              <a:srcRect l="-412" t="45316" r="31577" b="33009"/>
              <a:stretch/>
            </p:blipFill>
            <p:spPr>
              <a:xfrm>
                <a:off x="4129634" y="4076424"/>
                <a:ext cx="648797" cy="331502"/>
              </a:xfrm>
              <a:prstGeom prst="rect">
                <a:avLst/>
              </a:prstGeom>
            </p:spPr>
          </p:pic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F0765FBD-A928-4253-8796-29222A5B0BD4}"/>
                  </a:ext>
                </a:extLst>
              </p:cNvPr>
              <p:cNvGrpSpPr/>
              <p:nvPr/>
            </p:nvGrpSpPr>
            <p:grpSpPr>
              <a:xfrm>
                <a:off x="4129634" y="4439531"/>
                <a:ext cx="882700" cy="689935"/>
                <a:chOff x="1648267" y="4476680"/>
                <a:chExt cx="882700" cy="689935"/>
              </a:xfrm>
            </p:grpSpPr>
            <p:sp>
              <p:nvSpPr>
                <p:cNvPr id="34" name="모서리가 둥근 직사각형 27">
                  <a:extLst>
                    <a:ext uri="{FF2B5EF4-FFF2-40B4-BE49-F238E27FC236}">
                      <a16:creationId xmlns:a16="http://schemas.microsoft.com/office/drawing/2014/main" id="{0788D44E-C1C1-4BB5-B3D4-2172DEF1AA48}"/>
                    </a:ext>
                  </a:extLst>
                </p:cNvPr>
                <p:cNvSpPr/>
                <p:nvPr/>
              </p:nvSpPr>
              <p:spPr>
                <a:xfrm>
                  <a:off x="1648267" y="4476680"/>
                  <a:ext cx="882700" cy="689935"/>
                </a:xfrm>
                <a:prstGeom prst="roundRect">
                  <a:avLst/>
                </a:prstGeom>
                <a:solidFill>
                  <a:schemeClr val="tx1">
                    <a:lumMod val="75000"/>
                    <a:lumOff val="25000"/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5" name="Picture 2" descr="ì¡°íë¬¼ Dynamic Wave ì¬ì§">
                  <a:extLst>
                    <a:ext uri="{FF2B5EF4-FFF2-40B4-BE49-F238E27FC236}">
                      <a16:creationId xmlns:a16="http://schemas.microsoft.com/office/drawing/2014/main" id="{804D046A-B981-4857-AB99-EFB1354BC8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96"/>
                <a:stretch/>
              </p:blipFill>
              <p:spPr bwMode="auto">
                <a:xfrm>
                  <a:off x="1723427" y="4549292"/>
                  <a:ext cx="732380" cy="544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36" name="그래픽 35" descr="오른쪽을 가리키는 검지  ">
            <a:extLst>
              <a:ext uri="{FF2B5EF4-FFF2-40B4-BE49-F238E27FC236}">
                <a16:creationId xmlns:a16="http://schemas.microsoft.com/office/drawing/2014/main" id="{743657FF-275D-4C0E-B887-CA3FD51F71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4249138" y="2047314"/>
            <a:ext cx="914400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DE62E28-FD66-4B2C-91D2-BBE3DC8A39BC}"/>
              </a:ext>
            </a:extLst>
          </p:cNvPr>
          <p:cNvGrpSpPr/>
          <p:nvPr/>
        </p:nvGrpSpPr>
        <p:grpSpPr>
          <a:xfrm>
            <a:off x="3193099" y="2059359"/>
            <a:ext cx="1255331" cy="1035200"/>
            <a:chOff x="4361341" y="2208350"/>
            <a:chExt cx="882700" cy="689935"/>
          </a:xfrm>
        </p:grpSpPr>
        <p:sp>
          <p:nvSpPr>
            <p:cNvPr id="37" name="모서리가 둥근 직사각형 27">
              <a:extLst>
                <a:ext uri="{FF2B5EF4-FFF2-40B4-BE49-F238E27FC236}">
                  <a16:creationId xmlns:a16="http://schemas.microsoft.com/office/drawing/2014/main" id="{F36773E7-3EB2-4E48-A01F-97223822A99B}"/>
                </a:ext>
              </a:extLst>
            </p:cNvPr>
            <p:cNvSpPr/>
            <p:nvPr/>
          </p:nvSpPr>
          <p:spPr>
            <a:xfrm>
              <a:off x="4361341" y="2208350"/>
              <a:ext cx="882700" cy="689935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2" descr="ì¡°íë¬¼ Dynamic Wave ì¬ì§">
              <a:extLst>
                <a:ext uri="{FF2B5EF4-FFF2-40B4-BE49-F238E27FC236}">
                  <a16:creationId xmlns:a16="http://schemas.microsoft.com/office/drawing/2014/main" id="{B2924AF3-53DE-430A-83DE-62C400C0CD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6"/>
            <a:stretch/>
          </p:blipFill>
          <p:spPr bwMode="auto">
            <a:xfrm>
              <a:off x="4436501" y="2280962"/>
              <a:ext cx="732380" cy="54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F22E48B-1D1B-483A-857E-3BE4C246BB1D}"/>
              </a:ext>
            </a:extLst>
          </p:cNvPr>
          <p:cNvSpPr txBox="1"/>
          <p:nvPr/>
        </p:nvSpPr>
        <p:spPr>
          <a:xfrm>
            <a:off x="0" y="6280919"/>
            <a:ext cx="592982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hlinkClick r:id="rId14"/>
              </a:rPr>
              <a:t>사진 출처 </a:t>
            </a:r>
            <a:r>
              <a:rPr lang="en-US" altLang="ko-KR" sz="1050" dirty="0">
                <a:hlinkClick r:id="rId14"/>
              </a:rPr>
              <a:t>: </a:t>
            </a:r>
          </a:p>
          <a:p>
            <a:r>
              <a:rPr lang="ko-KR" altLang="en-US" sz="1050" dirty="0">
                <a:hlinkClick r:id="rId14"/>
              </a:rPr>
              <a:t>고척 </a:t>
            </a:r>
            <a:r>
              <a:rPr lang="ko-KR" altLang="en-US" sz="1050" dirty="0" err="1">
                <a:hlinkClick r:id="rId14"/>
              </a:rPr>
              <a:t>스카이돔</a:t>
            </a:r>
            <a:r>
              <a:rPr lang="ko-KR" altLang="en-US" sz="1050" dirty="0">
                <a:hlinkClick r:id="rId14"/>
              </a:rPr>
              <a:t> 공식 홈페이지 </a:t>
            </a:r>
            <a:r>
              <a:rPr lang="en-US" altLang="ko-KR" sz="1050" dirty="0">
                <a:hlinkClick r:id="rId14"/>
              </a:rPr>
              <a:t>http://www.sisul.or.kr/open_content/skydome/introduce/intro.jsp</a:t>
            </a:r>
            <a:endParaRPr lang="en-US" altLang="ko-KR" sz="1050" dirty="0"/>
          </a:p>
          <a:p>
            <a:r>
              <a:rPr lang="en-US" altLang="ko-KR" sz="1050" dirty="0">
                <a:hlinkClick r:id="rId15"/>
              </a:rPr>
              <a:t>https://www.youtube.com/watch?v=4NdZMl3pTq0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9283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10404 -0.07153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7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4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9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9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867CB5-830F-417A-BC6A-DBD78385282B}"/>
              </a:ext>
            </a:extLst>
          </p:cNvPr>
          <p:cNvSpPr/>
          <p:nvPr/>
        </p:nvSpPr>
        <p:spPr>
          <a:xfrm>
            <a:off x="698493" y="482531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포토존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스탬프 적립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41B960-3A9E-4028-8575-A6BEDDDA6C86}"/>
              </a:ext>
            </a:extLst>
          </p:cNvPr>
          <p:cNvSpPr txBox="1"/>
          <p:nvPr/>
        </p:nvSpPr>
        <p:spPr>
          <a:xfrm>
            <a:off x="3335662" y="5197544"/>
            <a:ext cx="53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스탬프 마크를 누르면</a:t>
            </a:r>
          </a:p>
          <a:p>
            <a:pPr algn="ctr"/>
            <a:r>
              <a:rPr lang="ko-KR" altLang="en-US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적립이 되었다는 팝업창이 뜬다</a:t>
            </a:r>
            <a:r>
              <a:rPr lang="en-US" altLang="ko-KR" sz="24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endParaRPr lang="ko-KR" altLang="en-US" sz="2400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2E48B-1D1B-483A-857E-3BE4C246BB1D}"/>
              </a:ext>
            </a:extLst>
          </p:cNvPr>
          <p:cNvSpPr txBox="1"/>
          <p:nvPr/>
        </p:nvSpPr>
        <p:spPr>
          <a:xfrm>
            <a:off x="0" y="6270138"/>
            <a:ext cx="592982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hlinkClick r:id="rId3"/>
              </a:rPr>
              <a:t>사진 출처 </a:t>
            </a:r>
            <a:r>
              <a:rPr lang="en-US" altLang="ko-KR" sz="1050" dirty="0">
                <a:hlinkClick r:id="rId3"/>
              </a:rPr>
              <a:t>: </a:t>
            </a:r>
          </a:p>
          <a:p>
            <a:r>
              <a:rPr lang="ko-KR" altLang="en-US" sz="1050" dirty="0">
                <a:hlinkClick r:id="rId3"/>
              </a:rPr>
              <a:t>고척 </a:t>
            </a:r>
            <a:r>
              <a:rPr lang="ko-KR" altLang="en-US" sz="1050" dirty="0" err="1">
                <a:hlinkClick r:id="rId3"/>
              </a:rPr>
              <a:t>스카이돔</a:t>
            </a:r>
            <a:r>
              <a:rPr lang="ko-KR" altLang="en-US" sz="1050" dirty="0">
                <a:hlinkClick r:id="rId3"/>
              </a:rPr>
              <a:t> 공식 홈페이지 </a:t>
            </a:r>
            <a:r>
              <a:rPr lang="en-US" altLang="ko-KR" sz="1050" dirty="0">
                <a:hlinkClick r:id="rId3"/>
              </a:rPr>
              <a:t>http://www.sisul.or.kr/open_content/skydome/introduce/intro.jsp</a:t>
            </a:r>
            <a:endParaRPr lang="en-US" altLang="ko-KR" sz="1050" dirty="0"/>
          </a:p>
          <a:p>
            <a:r>
              <a:rPr lang="en-US" altLang="ko-KR" sz="1050" dirty="0">
                <a:hlinkClick r:id="rId4"/>
              </a:rPr>
              <a:t>https://www.youtube.com/watch?v=4NdZMl3pTq0</a:t>
            </a:r>
            <a:endParaRPr lang="ko-KR" altLang="en-US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A7C2DB-0CA8-4DEE-92CF-41AA31FFCFEC}"/>
              </a:ext>
            </a:extLst>
          </p:cNvPr>
          <p:cNvSpPr txBox="1"/>
          <p:nvPr/>
        </p:nvSpPr>
        <p:spPr>
          <a:xfrm>
            <a:off x="7871786" y="322535"/>
            <a:ext cx="5307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스탬프와 함께</a:t>
            </a:r>
            <a:endParaRPr lang="en-US" altLang="ko-KR" sz="2400" dirty="0">
              <a:solidFill>
                <a:srgbClr val="4C5051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사진 촬영 가능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F4721AF-1A5C-4FEA-8752-5EC5867C4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98" y="1605242"/>
            <a:ext cx="465530" cy="43482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267620B-B760-4CED-9816-775327E22DDD}"/>
              </a:ext>
            </a:extLst>
          </p:cNvPr>
          <p:cNvGrpSpPr/>
          <p:nvPr/>
        </p:nvGrpSpPr>
        <p:grpSpPr>
          <a:xfrm>
            <a:off x="2053564" y="796294"/>
            <a:ext cx="8281186" cy="4284398"/>
            <a:chOff x="5229722" y="3677662"/>
            <a:chExt cx="5271250" cy="295728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D874DF7-B2B6-408C-A501-B245265F4343}"/>
                </a:ext>
              </a:extLst>
            </p:cNvPr>
            <p:cNvGrpSpPr/>
            <p:nvPr/>
          </p:nvGrpSpPr>
          <p:grpSpPr>
            <a:xfrm>
              <a:off x="5229722" y="3677662"/>
              <a:ext cx="5271250" cy="2957285"/>
              <a:chOff x="3027219" y="1895528"/>
              <a:chExt cx="5271250" cy="2957285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5A07BE21-E886-452C-B367-DBEC9A6E7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3509" y="2324212"/>
                <a:ext cx="3814175" cy="2145474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97AC6382-A57C-44E0-9835-22F223BAF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84" t="11443" r="17172" b="11695"/>
              <a:stretch/>
            </p:blipFill>
            <p:spPr>
              <a:xfrm rot="16200000">
                <a:off x="4184201" y="738546"/>
                <a:ext cx="2957285" cy="5271250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C7B9FFAA-F9ED-45E4-B37F-0D5ED9B8F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6852" y="3700225"/>
                <a:ext cx="446565" cy="546756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DE1B3F3A-43A5-433A-92B7-7B9E47B768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87" t="82427" r="1305" b="5587"/>
              <a:stretch/>
            </p:blipFill>
            <p:spPr>
              <a:xfrm rot="16200000">
                <a:off x="6127322" y="3168280"/>
                <a:ext cx="2265543" cy="524140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1DCDA57C-75EF-4F4D-AFEA-F8A7C2110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847" b="64618" l="1887" r="67655"/>
                        </a14:imgEffect>
                      </a14:imgLayer>
                    </a14:imgProps>
                  </a:ext>
                </a:extLst>
              </a:blip>
              <a:srcRect l="-412" t="45316" r="31577" b="33009"/>
              <a:stretch/>
            </p:blipFill>
            <p:spPr>
              <a:xfrm>
                <a:off x="3868491" y="2393287"/>
                <a:ext cx="648797" cy="331502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8F2EE10-B647-4364-8B53-F87FFA0E3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3856" y="4221230"/>
              <a:ext cx="298715" cy="29871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EBDE9CE-6C63-4D7C-92D9-362B0F76584D}"/>
              </a:ext>
            </a:extLst>
          </p:cNvPr>
          <p:cNvGrpSpPr/>
          <p:nvPr/>
        </p:nvGrpSpPr>
        <p:grpSpPr>
          <a:xfrm>
            <a:off x="2066201" y="784391"/>
            <a:ext cx="8281187" cy="4304763"/>
            <a:chOff x="3208921" y="504117"/>
            <a:chExt cx="5271251" cy="295728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335B904-4683-45CE-8BB4-1B8BEE263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1416" y="921234"/>
              <a:ext cx="3946260" cy="214547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C388ACD-B5D4-444A-BAC0-62799AE9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365904" y="-652866"/>
              <a:ext cx="2957285" cy="5271251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7A691C2-0E76-4464-83BD-5F77CB594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338765" y="1737542"/>
              <a:ext cx="2265543" cy="56020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AB75590-5CF3-4748-B493-5C963EC7B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4035364" y="994232"/>
              <a:ext cx="648797" cy="331502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DF1922D-99B4-437C-9346-48D227D1E7DE}"/>
                </a:ext>
              </a:extLst>
            </p:cNvPr>
            <p:cNvSpPr/>
            <p:nvPr/>
          </p:nvSpPr>
          <p:spPr>
            <a:xfrm>
              <a:off x="4469283" y="1486284"/>
              <a:ext cx="2139074" cy="103368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1DCFC5-BE1C-4C5A-BB9E-1C31ED832D60}"/>
                </a:ext>
              </a:extLst>
            </p:cNvPr>
            <p:cNvSpPr txBox="1"/>
            <p:nvPr/>
          </p:nvSpPr>
          <p:spPr>
            <a:xfrm>
              <a:off x="4933482" y="1545927"/>
              <a:ext cx="976295" cy="274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스탬프 적립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13C420A-CD0F-402F-8A53-D6CF13ADCBC1}"/>
                </a:ext>
              </a:extLst>
            </p:cNvPr>
            <p:cNvSpPr txBox="1"/>
            <p:nvPr/>
          </p:nvSpPr>
          <p:spPr>
            <a:xfrm>
              <a:off x="4700748" y="1932008"/>
              <a:ext cx="1627000" cy="232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스탬프가 적립되었습니다</a:t>
              </a:r>
              <a:r>
                <a:rPr lang="en-US" altLang="ko-KR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!</a:t>
              </a:r>
              <a:endPara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65F8E60-346D-43EE-B5D0-5D2274347E75}"/>
                </a:ext>
              </a:extLst>
            </p:cNvPr>
            <p:cNvSpPr txBox="1"/>
            <p:nvPr/>
          </p:nvSpPr>
          <p:spPr>
            <a:xfrm>
              <a:off x="6104692" y="2228294"/>
              <a:ext cx="436397" cy="232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C006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확인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612E02-A2CA-4093-9D1F-B99EE4B68158}"/>
                </a:ext>
              </a:extLst>
            </p:cNvPr>
            <p:cNvSpPr txBox="1"/>
            <p:nvPr/>
          </p:nvSpPr>
          <p:spPr>
            <a:xfrm>
              <a:off x="4469283" y="2223906"/>
              <a:ext cx="1017552" cy="232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C006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적립 내역 보기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3D9D285-B8B1-4D71-9013-13F885A27CC2}"/>
                </a:ext>
              </a:extLst>
            </p:cNvPr>
            <p:cNvGrpSpPr/>
            <p:nvPr/>
          </p:nvGrpSpPr>
          <p:grpSpPr>
            <a:xfrm>
              <a:off x="4615564" y="1611779"/>
              <a:ext cx="286348" cy="262146"/>
              <a:chOff x="2174240" y="1198880"/>
              <a:chExt cx="5974080" cy="5716229"/>
            </a:xfrm>
          </p:grpSpPr>
          <p:sp>
            <p:nvSpPr>
              <p:cNvPr id="53" name="모서리가 둥근 직사각형 39">
                <a:extLst>
                  <a:ext uri="{FF2B5EF4-FFF2-40B4-BE49-F238E27FC236}">
                    <a16:creationId xmlns:a16="http://schemas.microsoft.com/office/drawing/2014/main" id="{9A408549-7680-418B-8499-0CB9F72E1752}"/>
                  </a:ext>
                </a:extLst>
              </p:cNvPr>
              <p:cNvSpPr/>
              <p:nvPr/>
            </p:nvSpPr>
            <p:spPr>
              <a:xfrm>
                <a:off x="2174240" y="1198880"/>
                <a:ext cx="5974080" cy="5181600"/>
              </a:xfrm>
              <a:prstGeom prst="roundRect">
                <a:avLst/>
              </a:prstGeom>
              <a:solidFill>
                <a:schemeClr val="accent4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9F8048FD-11E9-4C99-9BC4-B6FA41993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39" b="98633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804160" y="2249916"/>
                <a:ext cx="4770120" cy="4665193"/>
              </a:xfrm>
              <a:prstGeom prst="rect">
                <a:avLst/>
              </a:prstGeom>
              <a:effectLst>
                <a:outerShdw blurRad="50800" dist="139700" dir="3600000" sx="98000" sy="98000" algn="ctr" rotWithShape="0">
                  <a:srgbClr val="000000">
                    <a:alpha val="43000"/>
                  </a:srgbClr>
                </a:outerShdw>
              </a:effectLst>
              <a:scene3d>
                <a:camera prst="orthographicFront">
                  <a:rot lat="3426885" lon="2573544" rev="2213004"/>
                </a:camera>
                <a:lightRig rig="threePt" dir="t"/>
              </a:scene3d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AD72D6B-E94B-43B1-BF1D-4856881E2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4688" b="9668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68240" y="1889759"/>
                <a:ext cx="2606040" cy="2606040"/>
              </a:xfrm>
              <a:prstGeom prst="rect">
                <a:avLst/>
              </a:prstGeom>
              <a:effectLst>
                <a:outerShdw blurRad="50800" dist="165100" dir="1920000" sx="92000" sy="92000" algn="ctr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2B4951F-0EAB-4B97-8EF9-34B95EF0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345" y="1048233"/>
              <a:ext cx="298715" cy="298715"/>
            </a:xfrm>
            <a:prstGeom prst="rect">
              <a:avLst/>
            </a:prstGeom>
          </p:spPr>
        </p:pic>
      </p:grpSp>
      <p:pic>
        <p:nvPicPr>
          <p:cNvPr id="36" name="그래픽 35" descr="오른쪽을 가리키는 검지  ">
            <a:extLst>
              <a:ext uri="{FF2B5EF4-FFF2-40B4-BE49-F238E27FC236}">
                <a16:creationId xmlns:a16="http://schemas.microsoft.com/office/drawing/2014/main" id="{743657FF-275D-4C0E-B887-CA3FD51F71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8654167" y="19803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-0.10404 -0.0715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7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9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D7EB71-6317-42AA-ACEF-40C3C77D5DE4}"/>
              </a:ext>
            </a:extLst>
          </p:cNvPr>
          <p:cNvGrpSpPr/>
          <p:nvPr/>
        </p:nvGrpSpPr>
        <p:grpSpPr>
          <a:xfrm>
            <a:off x="4205266" y="295236"/>
            <a:ext cx="3774468" cy="5911379"/>
            <a:chOff x="4697690" y="746288"/>
            <a:chExt cx="3073138" cy="523187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2BFB964-2F54-4E2B-884D-7BE910F5D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257" b="87784" l="23390" r="80339"/>
                      </a14:imgEffect>
                    </a14:imgLayer>
                  </a14:imgProps>
                </a:ext>
              </a:extLst>
            </a:blip>
            <a:srcRect l="17059" t="7933" r="13882" b="8461"/>
            <a:stretch/>
          </p:blipFill>
          <p:spPr>
            <a:xfrm>
              <a:off x="4697690" y="746288"/>
              <a:ext cx="3073138" cy="5231877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011E08E-B868-445E-B497-400125AE5B92}"/>
                </a:ext>
              </a:extLst>
            </p:cNvPr>
            <p:cNvGrpSpPr/>
            <p:nvPr/>
          </p:nvGrpSpPr>
          <p:grpSpPr>
            <a:xfrm>
              <a:off x="5669279" y="1679540"/>
              <a:ext cx="1552219" cy="3418409"/>
              <a:chOff x="8361679" y="1679540"/>
              <a:chExt cx="1552219" cy="3418409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FB3B242-247B-495E-9F70-D382109A9140}"/>
                  </a:ext>
                </a:extLst>
              </p:cNvPr>
              <p:cNvSpPr/>
              <p:nvPr/>
            </p:nvSpPr>
            <p:spPr>
              <a:xfrm>
                <a:off x="8361679" y="1679540"/>
                <a:ext cx="1552219" cy="3418409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E34065B3-9A4A-40E3-A2B6-01D849D37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713" y="2306320"/>
                <a:ext cx="352405" cy="35240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E1FCDC2-6653-4BCF-95DD-FBFA19DED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2252" y="2866869"/>
                <a:ext cx="411326" cy="32512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AC55129-09ED-4E5C-A215-051C67AF0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9097" y="3415866"/>
                <a:ext cx="355021" cy="355021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5D62D96-77E2-4DCF-B8AD-FEC48BC91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066" y="3956908"/>
                <a:ext cx="323082" cy="323082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764E85-38A0-4CA3-9E46-9B915807D3EC}"/>
                  </a:ext>
                </a:extLst>
              </p:cNvPr>
              <p:cNvSpPr txBox="1"/>
              <p:nvPr/>
            </p:nvSpPr>
            <p:spPr>
              <a:xfrm>
                <a:off x="8818148" y="2289393"/>
                <a:ext cx="976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공지사항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5489C9-B24B-4698-80C5-5C6A3A80FB98}"/>
                  </a:ext>
                </a:extLst>
              </p:cNvPr>
              <p:cNvSpPr txBox="1"/>
              <p:nvPr/>
            </p:nvSpPr>
            <p:spPr>
              <a:xfrm>
                <a:off x="8813641" y="2822656"/>
                <a:ext cx="755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로그인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C043E2-580A-4DB7-82F6-D064561B6870}"/>
                  </a:ext>
                </a:extLst>
              </p:cNvPr>
              <p:cNvSpPr txBox="1"/>
              <p:nvPr/>
            </p:nvSpPr>
            <p:spPr>
              <a:xfrm>
                <a:off x="8818148" y="3400133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스탬프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D1EA470-7557-4D86-AE1A-72111B0C797F}"/>
                  </a:ext>
                </a:extLst>
              </p:cNvPr>
              <p:cNvSpPr txBox="1"/>
              <p:nvPr/>
            </p:nvSpPr>
            <p:spPr>
              <a:xfrm>
                <a:off x="8834118" y="3933783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환경설정</a:t>
                </a:r>
              </a:p>
            </p:txBody>
          </p:sp>
        </p:grp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8ED206EF-A931-4F98-9CCE-91BEAC5F7E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389" b="82361" l="24951" r="77014">
                        <a14:foregroundMark x1="68369" y1="19861" x2="46169" y2="18889"/>
                        <a14:foregroundMark x1="46169" y1="18889" x2="57171" y2="20139"/>
                        <a14:foregroundMark x1="57171" y1="20139" x2="67583" y2="20000"/>
                        <a14:foregroundMark x1="67583" y1="20000" x2="68369" y2="20000"/>
                        <a14:foregroundMark x1="59136" y1="17361" x2="48330" y2="17361"/>
                        <a14:foregroundMark x1="48330" y1="17361" x2="56385" y2="22222"/>
                        <a14:foregroundMark x1="56385" y1="22222" x2="66208" y2="22083"/>
                        <a14:foregroundMark x1="66208" y1="22083" x2="59332" y2="16389"/>
                        <a14:foregroundMark x1="59332" y1="16389" x2="56189" y2="16389"/>
                        <a14:foregroundMark x1="46955" y1="17639" x2="37132" y2="18611"/>
                        <a14:foregroundMark x1="37132" y1="18611" x2="45776" y2="22083"/>
                        <a14:foregroundMark x1="45776" y1="22083" x2="37721" y2="17500"/>
                        <a14:foregroundMark x1="37721" y1="17500" x2="35756" y2="18056"/>
                        <a14:foregroundMark x1="40472" y1="16667" x2="30452" y2="18056"/>
                        <a14:foregroundMark x1="30452" y1="18056" x2="38900" y2="21944"/>
                        <a14:foregroundMark x1="38900" y1="21944" x2="41061" y2="21944"/>
                        <a14:foregroundMark x1="62279" y1="17083" x2="71709" y2="20556"/>
                        <a14:foregroundMark x1="71709" y1="20556" x2="62475" y2="22083"/>
                        <a14:foregroundMark x1="31827" y1="23750" x2="31827" y2="23750"/>
                        <a14:foregroundMark x1="31827" y1="23750" x2="32613" y2="30833"/>
                        <a14:foregroundMark x1="32613" y1="30833" x2="29862" y2="23750"/>
                        <a14:foregroundMark x1="29862" y1="23750" x2="30255" y2="75139"/>
                        <a14:foregroundMark x1="30845" y1="29444" x2="32613" y2="60417"/>
                        <a14:foregroundMark x1="32613" y1="60417" x2="29666" y2="67639"/>
                        <a14:foregroundMark x1="29666" y1="67639" x2="31238" y2="77639"/>
                        <a14:foregroundMark x1="29077" y1="76111" x2="36149" y2="80972"/>
                        <a14:foregroundMark x1="36149" y1="80972" x2="58350" y2="78750"/>
                        <a14:foregroundMark x1="33595" y1="76806" x2="44990" y2="75556"/>
                        <a14:foregroundMark x1="44990" y1="75556" x2="71120" y2="76944"/>
                        <a14:foregroundMark x1="50884" y1="82361" x2="63065" y2="81667"/>
                        <a14:foregroundMark x1="63065" y1="81667" x2="72495" y2="78194"/>
                        <a14:foregroundMark x1="72495" y1="78194" x2="72692" y2="75278"/>
                        <a14:foregroundMark x1="70530" y1="23611" x2="41257" y2="24306"/>
                        <a14:foregroundMark x1="73084" y1="25417" x2="71513" y2="46389"/>
                        <a14:foregroundMark x1="73870" y1="22361" x2="74263" y2="26389"/>
                        <a14:foregroundMark x1="73674" y1="45139" x2="73870" y2="65972"/>
                        <a14:foregroundMark x1="74460" y1="30278" x2="74263" y2="33194"/>
                      </a14:backgroundRemoval>
                    </a14:imgEffect>
                  </a14:imgLayer>
                </a14:imgProps>
              </a:ext>
            </a:extLst>
          </a:blip>
          <a:srcRect l="18466" t="10244" r="16211" b="9918"/>
          <a:stretch/>
        </p:blipFill>
        <p:spPr>
          <a:xfrm>
            <a:off x="4287605" y="446767"/>
            <a:ext cx="3609790" cy="566423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32CB025-1221-43F3-B46B-5ACB3205F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5694" b="83194" l="23969" r="77800">
                        <a14:foregroundMark x1="59136" y1="19167" x2="48723" y2="17361"/>
                        <a14:foregroundMark x1="48723" y1="17361" x2="37917" y2="17917"/>
                        <a14:foregroundMark x1="37917" y1="17917" x2="45972" y2="22639"/>
                        <a14:foregroundMark x1="45972" y1="22639" x2="56189" y2="22917"/>
                        <a14:foregroundMark x1="56189" y1="22917" x2="66012" y2="21111"/>
                        <a14:foregroundMark x1="66012" y1="21111" x2="56778" y2="18056"/>
                        <a14:foregroundMark x1="56778" y1="18056" x2="44794" y2="18056"/>
                        <a14:foregroundMark x1="38507" y1="18056" x2="30452" y2="22361"/>
                        <a14:foregroundMark x1="30452" y1="22361" x2="29470" y2="29583"/>
                        <a14:foregroundMark x1="29470" y1="29583" x2="32809" y2="22778"/>
                        <a14:foregroundMark x1="32809" y1="22778" x2="38310" y2="19028"/>
                        <a14:foregroundMark x1="68173" y1="15833" x2="72692" y2="22361"/>
                        <a14:foregroundMark x1="72692" y1="22361" x2="68959" y2="18333"/>
                        <a14:foregroundMark x1="52456" y1="20694" x2="54028" y2="17222"/>
                        <a14:foregroundMark x1="32613" y1="24028" x2="43222" y2="23889"/>
                        <a14:foregroundMark x1="43222" y1="23889" x2="72692" y2="23889"/>
                        <a14:foregroundMark x1="30845" y1="27917" x2="30452" y2="66250"/>
                        <a14:foregroundMark x1="29862" y1="30972" x2="29862" y2="39722"/>
                        <a14:foregroundMark x1="28880" y1="41111" x2="30255" y2="55556"/>
                        <a14:foregroundMark x1="29077" y1="65417" x2="30648" y2="79722"/>
                        <a14:foregroundMark x1="30648" y1="79722" x2="41847" y2="81944"/>
                        <a14:foregroundMark x1="41847" y1="81944" x2="65619" y2="81389"/>
                        <a14:foregroundMark x1="65619" y1="81389" x2="57367" y2="76528"/>
                        <a14:foregroundMark x1="57367" y1="76528" x2="46169" y2="77222"/>
                        <a14:foregroundMark x1="46169" y1="77222" x2="36542" y2="73333"/>
                        <a14:foregroundMark x1="36542" y1="73333" x2="30452" y2="67917"/>
                        <a14:foregroundMark x1="65029" y1="74028" x2="61493" y2="80556"/>
                        <a14:foregroundMark x1="61493" y1="80556" x2="70530" y2="76250"/>
                        <a14:foregroundMark x1="70530" y1="76250" x2="64833" y2="74028"/>
                        <a14:foregroundMark x1="70727" y1="76389" x2="68173" y2="83194"/>
                        <a14:foregroundMark x1="68173" y1="83194" x2="71316" y2="76944"/>
                        <a14:foregroundMark x1="72495" y1="75000" x2="72495" y2="45000"/>
                      </a14:backgroundRemoval>
                    </a14:imgEffect>
                  </a14:imgLayer>
                </a14:imgProps>
              </a:ext>
            </a:extLst>
          </a:blip>
          <a:srcRect l="17646" t="8617" r="15422" b="8944"/>
          <a:stretch/>
        </p:blipFill>
        <p:spPr>
          <a:xfrm>
            <a:off x="4226624" y="329148"/>
            <a:ext cx="3711432" cy="587746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1906671-709A-4E3D-9527-060D0A57D0E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228" b="83610" l="24293" r="79311">
                        <a14:foregroundMark x1="68762" y1="20278" x2="43026" y2="18889"/>
                        <a14:foregroundMark x1="43026" y1="18889" x2="32613" y2="20694"/>
                        <a14:foregroundMark x1="32613" y1="20694" x2="68173" y2="23194"/>
                        <a14:foregroundMark x1="68173" y1="23194" x2="57171" y2="18889"/>
                        <a14:foregroundMark x1="57171" y1="18889" x2="43026" y2="18889"/>
                        <a14:foregroundMark x1="40668" y1="24444" x2="48527" y2="24444"/>
                        <a14:foregroundMark x1="34971" y1="24722" x2="30845" y2="31944"/>
                        <a14:foregroundMark x1="30845" y1="31944" x2="30845" y2="32222"/>
                        <a14:foregroundMark x1="73477" y1="26667" x2="72299" y2="33056"/>
                        <a14:foregroundMark x1="31827" y1="33056" x2="33595" y2="40556"/>
                        <a14:foregroundMark x1="33595" y1="40556" x2="31631" y2="72500"/>
                        <a14:foregroundMark x1="31631" y1="72500" x2="42436" y2="75972"/>
                        <a14:foregroundMark x1="42436" y1="75972" x2="55796" y2="75417"/>
                        <a14:foregroundMark x1="55796" y1="75417" x2="67387" y2="75417"/>
                        <a14:foregroundMark x1="67387" y1="75417" x2="72495" y2="67917"/>
                        <a14:foregroundMark x1="72495" y1="67917" x2="71709" y2="33472"/>
                      </a14:backgroundRemoval>
                    </a14:imgEffect>
                  </a14:imgLayer>
                </a14:imgProps>
              </a:ext>
            </a:extLst>
          </a:blip>
          <a:srcRect l="17416" t="7805" r="13812" b="7967"/>
          <a:stretch/>
        </p:blipFill>
        <p:spPr>
          <a:xfrm>
            <a:off x="4221140" y="265794"/>
            <a:ext cx="3805789" cy="599100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스탬프 내역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6" name="그래픽 35" descr="오른쪽을 가리키는 검지  ">
            <a:extLst>
              <a:ext uri="{FF2B5EF4-FFF2-40B4-BE49-F238E27FC236}">
                <a16:creationId xmlns:a16="http://schemas.microsoft.com/office/drawing/2014/main" id="{743657FF-275D-4C0E-B887-CA3FD51F71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7082049" y="37928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0404 -0.0715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7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7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4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9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광고 삽입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24B6690-11F7-4E07-9534-3E58D9250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034" b="67991" l="32133" r="69467">
                        <a14:foregroundMark x1="58667" y1="36282" x2="44267" y2="36207"/>
                        <a14:foregroundMark x1="44267" y1="36207" x2="37867" y2="37256"/>
                        <a14:foregroundMark x1="37867" y1="37256" x2="37467" y2="39130"/>
                        <a14:foregroundMark x1="65067" y1="36732" x2="64533" y2="40555"/>
                        <a14:foregroundMark x1="64533" y1="40555" x2="58400" y2="42579"/>
                        <a14:foregroundMark x1="58400" y1="42579" x2="44133" y2="42354"/>
                        <a14:foregroundMark x1="44133" y1="42354" x2="52000" y2="41904"/>
                        <a14:foregroundMark x1="52000" y1="41904" x2="61600" y2="41904"/>
                        <a14:foregroundMark x1="61600" y1="41904" x2="54667" y2="43178"/>
                        <a14:foregroundMark x1="54667" y1="43178" x2="47333" y2="43253"/>
                        <a14:foregroundMark x1="65867" y1="37931" x2="64533" y2="61994"/>
                        <a14:foregroundMark x1="37467" y1="39730" x2="38400" y2="63568"/>
                        <a14:foregroundMark x1="38400" y1="63568" x2="43333" y2="66567"/>
                        <a14:foregroundMark x1="43333" y1="66567" x2="50400" y2="66342"/>
                        <a14:foregroundMark x1="50400" y1="66342" x2="51333" y2="62594"/>
                        <a14:foregroundMark x1="51333" y1="62594" x2="44267" y2="62069"/>
                        <a14:foregroundMark x1="44267" y1="62069" x2="38000" y2="59070"/>
                        <a14:foregroundMark x1="38000" y1="59070" x2="36267" y2="55097"/>
                        <a14:foregroundMark x1="65600" y1="54723" x2="64933" y2="58696"/>
                        <a14:foregroundMark x1="64933" y1="58696" x2="65333" y2="54873"/>
                        <a14:foregroundMark x1="65333" y1="54873" x2="65067" y2="61394"/>
                        <a14:foregroundMark x1="39733" y1="68141" x2="46933" y2="67991"/>
                        <a14:foregroundMark x1="46933" y1="67991" x2="61733" y2="67991"/>
                      </a14:backgroundRemoval>
                    </a14:imgEffect>
                  </a14:imgLayer>
                </a14:imgProps>
              </a:ext>
            </a:extLst>
          </a:blip>
          <a:srcRect l="27574" t="26482" r="25753" b="27443"/>
          <a:stretch/>
        </p:blipFill>
        <p:spPr>
          <a:xfrm>
            <a:off x="4415232" y="152404"/>
            <a:ext cx="3570180" cy="598818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57FB94-4F82-435E-9FD0-9F8D37A971F6}"/>
              </a:ext>
            </a:extLst>
          </p:cNvPr>
          <p:cNvGrpSpPr/>
          <p:nvPr/>
        </p:nvGrpSpPr>
        <p:grpSpPr>
          <a:xfrm>
            <a:off x="4620166" y="190365"/>
            <a:ext cx="3223353" cy="5866025"/>
            <a:chOff x="-1775591" y="158514"/>
            <a:chExt cx="2997724" cy="572207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548A1A0-2386-47C6-96A0-BB706C270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34" b="67766" l="34533" r="68133">
                          <a14:foregroundMark x1="56400" y1="34783" x2="49200" y2="34033"/>
                          <a14:foregroundMark x1="49200" y1="34033" x2="56133" y2="35157"/>
                          <a14:foregroundMark x1="56133" y1="35157" x2="50800" y2="32759"/>
                          <a14:foregroundMark x1="50800" y1="32759" x2="46133" y2="35457"/>
                          <a14:foregroundMark x1="52800" y1="32684" x2="45333" y2="32909"/>
                          <a14:foregroundMark x1="45333" y1="32909" x2="40400" y2="35457"/>
                          <a14:foregroundMark x1="40400" y1="35457" x2="49067" y2="35607"/>
                          <a14:foregroundMark x1="49067" y1="35607" x2="57600" y2="34933"/>
                          <a14:foregroundMark x1="57600" y1="34933" x2="51067" y2="32984"/>
                          <a14:foregroundMark x1="51067" y1="32984" x2="49200" y2="33058"/>
                          <a14:foregroundMark x1="58533" y1="32009" x2="44933" y2="32384"/>
                          <a14:foregroundMark x1="44933" y1="32384" x2="40000" y2="35757"/>
                          <a14:foregroundMark x1="40000" y1="35757" x2="50400" y2="37406"/>
                          <a14:foregroundMark x1="50400" y1="37406" x2="58800" y2="37106"/>
                          <a14:foregroundMark x1="58800" y1="37106" x2="62267" y2="33808"/>
                          <a14:foregroundMark x1="62267" y1="33808" x2="56667" y2="32009"/>
                          <a14:foregroundMark x1="53200" y1="33058" x2="38533" y2="32384"/>
                          <a14:foregroundMark x1="38533" y1="32384" x2="37733" y2="36282"/>
                          <a14:foregroundMark x1="37733" y1="36282" x2="44133" y2="37631"/>
                          <a14:foregroundMark x1="44133" y1="37631" x2="59200" y2="37106"/>
                          <a14:foregroundMark x1="59200" y1="37106" x2="64933" y2="34858"/>
                          <a14:foregroundMark x1="64933" y1="34858" x2="59867" y2="32309"/>
                          <a14:foregroundMark x1="59867" y1="32309" x2="46933" y2="32534"/>
                          <a14:foregroundMark x1="44000" y1="35757" x2="65067" y2="36357"/>
                          <a14:foregroundMark x1="36667" y1="35457" x2="36800" y2="63568"/>
                          <a14:foregroundMark x1="36800" y1="63568" x2="40267" y2="66792"/>
                          <a14:foregroundMark x1="40267" y1="66792" x2="53867" y2="67766"/>
                          <a14:foregroundMark x1="53867" y1="67766" x2="61600" y2="66717"/>
                          <a14:foregroundMark x1="61600" y1="66717" x2="42267" y2="66492"/>
                          <a14:foregroundMark x1="42267" y1="66492" x2="39067" y2="65592"/>
                          <a14:foregroundMark x1="38267" y1="36957" x2="40400" y2="53523"/>
                          <a14:foregroundMark x1="40400" y1="53523" x2="37467" y2="57196"/>
                          <a14:foregroundMark x1="37467" y1="57196" x2="37733" y2="60795"/>
                          <a14:foregroundMark x1="37333" y1="38681" x2="38400" y2="55847"/>
                          <a14:foregroundMark x1="65200" y1="37331" x2="65333" y2="60045"/>
                          <a14:foregroundMark x1="50800" y1="42354" x2="60000" y2="42354"/>
                        </a14:backgroundRemoval>
                      </a14:imgEffect>
                    </a14:imgLayer>
                  </a14:imgProps>
                </a:ext>
              </a:extLst>
            </a:blip>
            <a:srcRect l="30382" t="26871" r="27655" b="28096"/>
            <a:stretch/>
          </p:blipFill>
          <p:spPr>
            <a:xfrm>
              <a:off x="-1775591" y="158514"/>
              <a:ext cx="2997724" cy="57220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088AA98-4A66-4EF8-89BE-F67F92E9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16960" y="4448463"/>
              <a:ext cx="2082603" cy="48791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FFF027-E103-40D3-8D67-C40FE919A7E6}"/>
              </a:ext>
            </a:extLst>
          </p:cNvPr>
          <p:cNvSpPr txBox="1"/>
          <p:nvPr/>
        </p:nvSpPr>
        <p:spPr>
          <a:xfrm>
            <a:off x="896146" y="5114854"/>
            <a:ext cx="3882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이 자리에 배너 광고를 달 예정</a:t>
            </a:r>
            <a:endParaRPr lang="en-US" altLang="ko-KR" sz="2000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앱 제작 초기 </a:t>
            </a:r>
            <a:r>
              <a:rPr lang="en-US" altLang="ko-KR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– </a:t>
            </a:r>
            <a:r>
              <a:rPr lang="ko-KR" altLang="en-US" sz="2000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구글 광고</a:t>
            </a:r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6150CD75-B7CB-4C9A-A142-9D560311EA61}"/>
              </a:ext>
            </a:extLst>
          </p:cNvPr>
          <p:cNvSpPr/>
          <p:nvPr/>
        </p:nvSpPr>
        <p:spPr>
          <a:xfrm rot="5400000" flipH="1">
            <a:off x="4201903" y="4602402"/>
            <a:ext cx="487912" cy="536992"/>
          </a:xfrm>
          <a:prstGeom prst="bentUpArrow">
            <a:avLst>
              <a:gd name="adj1" fmla="val 19060"/>
              <a:gd name="adj2" fmla="val 47770"/>
              <a:gd name="adj3" fmla="val 38860"/>
            </a:avLst>
          </a:prstGeom>
          <a:solidFill>
            <a:srgbClr val="F9F9F9"/>
          </a:solidFill>
          <a:ln>
            <a:solidFill>
              <a:srgbClr val="9196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4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191FB-C256-4326-A01E-172A5C4A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데이터</a:t>
            </a:r>
            <a:r>
              <a:rPr lang="en-US" altLang="ko-KR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(</a:t>
            </a:r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이미지</a:t>
            </a:r>
            <a:r>
              <a:rPr lang="en-US" altLang="ko-KR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)</a:t>
            </a:r>
            <a:r>
              <a:rPr lang="ko-KR" altLang="en-US" dirty="0">
                <a:solidFill>
                  <a:srgbClr val="1AB49C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 수집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8D2BB4-40BA-4355-A9BE-BFCCAD8AD2AD}"/>
              </a:ext>
            </a:extLst>
          </p:cNvPr>
          <p:cNvGrpSpPr/>
          <p:nvPr/>
        </p:nvGrpSpPr>
        <p:grpSpPr>
          <a:xfrm>
            <a:off x="1433761" y="2766345"/>
            <a:ext cx="2133601" cy="1909010"/>
            <a:chOff x="5141495" y="1690688"/>
            <a:chExt cx="2133601" cy="190901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95798E9-8DAE-4AD1-9F3A-5DB1CF3D2F7E}"/>
                </a:ext>
              </a:extLst>
            </p:cNvPr>
            <p:cNvSpPr/>
            <p:nvPr/>
          </p:nvSpPr>
          <p:spPr>
            <a:xfrm>
              <a:off x="5141495" y="1690688"/>
              <a:ext cx="1909010" cy="1909010"/>
            </a:xfrm>
            <a:prstGeom prst="ellipse">
              <a:avLst/>
            </a:prstGeom>
            <a:solidFill>
              <a:srgbClr val="1AB49C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9C395B-71EB-4DE3-BE0E-418CAED97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771" y="1857667"/>
              <a:ext cx="1110458" cy="1110458"/>
            </a:xfrm>
            <a:prstGeom prst="rect">
              <a:avLst/>
            </a:prstGeom>
          </p:spPr>
        </p:pic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4AA5574E-7F25-4822-8670-599C3F167EB2}"/>
                </a:ext>
              </a:extLst>
            </p:cNvPr>
            <p:cNvSpPr txBox="1">
              <a:spLocks/>
            </p:cNvSpPr>
            <p:nvPr/>
          </p:nvSpPr>
          <p:spPr>
            <a:xfrm>
              <a:off x="5366086" y="3000626"/>
              <a:ext cx="1909010" cy="5184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dirty="0">
                  <a:solidFill>
                    <a:srgbClr val="F9F9F9"/>
                  </a:solidFill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오픈 소스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A78D35-17CC-43BD-BEB2-8ACBBC82F1B8}"/>
              </a:ext>
            </a:extLst>
          </p:cNvPr>
          <p:cNvGrpSpPr/>
          <p:nvPr/>
        </p:nvGrpSpPr>
        <p:grpSpPr>
          <a:xfrm>
            <a:off x="3966638" y="2766345"/>
            <a:ext cx="2101517" cy="1909010"/>
            <a:chOff x="8275491" y="1633100"/>
            <a:chExt cx="2101517" cy="19090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D489C76-4941-4767-B6B7-C98131D0970C}"/>
                </a:ext>
              </a:extLst>
            </p:cNvPr>
            <p:cNvGrpSpPr/>
            <p:nvPr/>
          </p:nvGrpSpPr>
          <p:grpSpPr>
            <a:xfrm>
              <a:off x="8275491" y="1633100"/>
              <a:ext cx="2101517" cy="1909010"/>
              <a:chOff x="5141495" y="1690688"/>
              <a:chExt cx="2101517" cy="190901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9798AA1-6F6B-4B27-8406-E9B64316BEB2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B90182F2-9CE9-4088-81A9-A46EE2C8E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2" y="2984584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ko-KR" altLang="en-US" sz="240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데이터 구매</a:t>
                </a:r>
                <a:endParaRPr lang="ko-KR" altLang="en-US" sz="2400" dirty="0">
                  <a:solidFill>
                    <a:srgbClr val="F9F9F9"/>
                  </a:solidFill>
                  <a:latin typeface="넥슨 풋볼고딕 B" panose="020B0803000000000000" pitchFamily="34" charset="-127"/>
                  <a:ea typeface="넥슨 풋볼고딕 B" panose="020B0803000000000000" pitchFamily="34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1B787B-DD69-4FD0-AF80-6477E4C69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596" y="1710230"/>
              <a:ext cx="1186384" cy="118638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E0CA00-CB3D-4B19-86AE-A0FC4B5CC541}"/>
              </a:ext>
            </a:extLst>
          </p:cNvPr>
          <p:cNvGrpSpPr/>
          <p:nvPr/>
        </p:nvGrpSpPr>
        <p:grpSpPr>
          <a:xfrm>
            <a:off x="6525121" y="2766345"/>
            <a:ext cx="1909013" cy="1909010"/>
            <a:chOff x="6156155" y="2766345"/>
            <a:chExt cx="1909013" cy="190901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AB065FE-556F-4D75-AF92-9401CF2ECD7B}"/>
                </a:ext>
              </a:extLst>
            </p:cNvPr>
            <p:cNvGrpSpPr/>
            <p:nvPr/>
          </p:nvGrpSpPr>
          <p:grpSpPr>
            <a:xfrm>
              <a:off x="6156155" y="2766345"/>
              <a:ext cx="1909013" cy="1909010"/>
              <a:chOff x="5141495" y="1690688"/>
              <a:chExt cx="1909013" cy="190901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00AF337-D7D6-49C3-8777-100F693CA41C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E14DABFE-831B-4EBA-AAC6-5D45E7DB20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1498" y="2920416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dirty="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소셜 계정</a:t>
                </a: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91256A8-84E9-44AE-A985-3B30B15C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544" y="2926095"/>
              <a:ext cx="998316" cy="99831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453718E-D11A-4579-BB89-AD0C64B6AB6A}"/>
              </a:ext>
            </a:extLst>
          </p:cNvPr>
          <p:cNvGrpSpPr/>
          <p:nvPr/>
        </p:nvGrpSpPr>
        <p:grpSpPr>
          <a:xfrm>
            <a:off x="9027462" y="2766345"/>
            <a:ext cx="1909013" cy="1909010"/>
            <a:chOff x="8818916" y="2766345"/>
            <a:chExt cx="1909013" cy="190901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8749628-9A15-42C9-9E7E-341F078DBA46}"/>
                </a:ext>
              </a:extLst>
            </p:cNvPr>
            <p:cNvGrpSpPr/>
            <p:nvPr/>
          </p:nvGrpSpPr>
          <p:grpSpPr>
            <a:xfrm>
              <a:off x="8818916" y="2766345"/>
              <a:ext cx="1909013" cy="1909010"/>
              <a:chOff x="5141495" y="1690688"/>
              <a:chExt cx="1909013" cy="190901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541C3C6-9F21-4E8B-8C0E-B52E57B5D97D}"/>
                  </a:ext>
                </a:extLst>
              </p:cNvPr>
              <p:cNvSpPr/>
              <p:nvPr/>
            </p:nvSpPr>
            <p:spPr>
              <a:xfrm>
                <a:off x="5141495" y="1690688"/>
                <a:ext cx="1909010" cy="1909010"/>
              </a:xfrm>
              <a:prstGeom prst="ellipse">
                <a:avLst/>
              </a:prstGeom>
              <a:solidFill>
                <a:srgbClr val="1AB49C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내용 개체 틀 2">
                <a:extLst>
                  <a:ext uri="{FF2B5EF4-FFF2-40B4-BE49-F238E27FC236}">
                    <a16:creationId xmlns:a16="http://schemas.microsoft.com/office/drawing/2014/main" id="{A56DF899-1038-48B4-B1CF-5858D24CF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1498" y="2920416"/>
                <a:ext cx="1909010" cy="5184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dirty="0">
                    <a:solidFill>
                      <a:srgbClr val="F9F9F9"/>
                    </a:solidFill>
                    <a:latin typeface="넥슨 풋볼고딕 B" panose="020B0803000000000000" pitchFamily="34" charset="-127"/>
                    <a:ea typeface="넥슨 풋볼고딕 B" panose="020B0803000000000000" pitchFamily="34" charset="-127"/>
                  </a:rPr>
                  <a:t>운영진</a:t>
                </a: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768E17D-AAB1-45E2-88C9-A6842F6F3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2747" y="2850535"/>
              <a:ext cx="1061348" cy="1061348"/>
            </a:xfrm>
            <a:prstGeom prst="rect">
              <a:avLst/>
            </a:prstGeom>
          </p:spPr>
        </p:pic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B163E709-6600-40FE-B8CC-6CA05E975440}"/>
              </a:ext>
            </a:extLst>
          </p:cNvPr>
          <p:cNvSpPr txBox="1">
            <a:spLocks/>
          </p:cNvSpPr>
          <p:nvPr/>
        </p:nvSpPr>
        <p:spPr>
          <a:xfrm>
            <a:off x="2612857" y="5229380"/>
            <a:ext cx="6972301" cy="1158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목표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: “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여행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”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사진 최대한 많이 모으기</a:t>
            </a:r>
          </a:p>
        </p:txBody>
      </p:sp>
    </p:spTree>
    <p:extLst>
      <p:ext uri="{BB962C8B-B14F-4D97-AF65-F5344CB8AC3E}">
        <p14:creationId xmlns:p14="http://schemas.microsoft.com/office/powerpoint/2010/main" val="8577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DD195A-0F53-4DD5-847B-5A47CA2F300F}"/>
              </a:ext>
            </a:extLst>
          </p:cNvPr>
          <p:cNvSpPr/>
          <p:nvPr/>
        </p:nvSpPr>
        <p:spPr>
          <a:xfrm>
            <a:off x="774115" y="2693604"/>
            <a:ext cx="10643770" cy="1858109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 </a:t>
            </a:r>
            <a:r>
              <a:rPr lang="en-GB" sz="5400" b="1" dirty="0">
                <a:solidFill>
                  <a:srgbClr val="1AB49C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(Augmented Reality)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7FB53-29FB-42EF-81FD-C2301C727F1C}"/>
              </a:ext>
            </a:extLst>
          </p:cNvPr>
          <p:cNvSpPr txBox="1"/>
          <p:nvPr/>
        </p:nvSpPr>
        <p:spPr>
          <a:xfrm>
            <a:off x="1641899" y="3010139"/>
            <a:ext cx="3231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현실 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(Reality)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D4E31-755D-4B33-BFB2-9170CA5BB8C4}"/>
              </a:ext>
            </a:extLst>
          </p:cNvPr>
          <p:cNvSpPr txBox="1"/>
          <p:nvPr/>
        </p:nvSpPr>
        <p:spPr>
          <a:xfrm>
            <a:off x="5819543" y="3010139"/>
            <a:ext cx="4993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컴퓨터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그래픽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(Computer Graphic)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   </a:t>
            </a: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D1289D36-4124-4C97-AA71-89AAEAAFCD03}"/>
              </a:ext>
            </a:extLst>
          </p:cNvPr>
          <p:cNvSpPr/>
          <p:nvPr/>
        </p:nvSpPr>
        <p:spPr>
          <a:xfrm>
            <a:off x="4679650" y="3036111"/>
            <a:ext cx="1197205" cy="1175889"/>
          </a:xfrm>
          <a:prstGeom prst="plus">
            <a:avLst>
              <a:gd name="adj" fmla="val 44240"/>
            </a:avLst>
          </a:prstGeom>
          <a:solidFill>
            <a:srgbClr val="6E737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okemon GO In REAL LIFE - YouTube - Chrome 2019-08-07 오후 2_32_58">
            <a:hlinkClick r:id="" action="ppaction://media"/>
            <a:extLst>
              <a:ext uri="{FF2B5EF4-FFF2-40B4-BE49-F238E27FC236}">
                <a16:creationId xmlns:a16="http://schemas.microsoft.com/office/drawing/2014/main" id="{B85956DA-50A0-4A04-850A-FB44E2AC3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7624" y="1518290"/>
            <a:ext cx="8653734" cy="4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0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35046" y="567599"/>
            <a:ext cx="4591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</a:t>
            </a:r>
            <a:b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</a:br>
            <a:r>
              <a:rPr lang="ko-KR" altLang="en-US" sz="54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구성요소</a:t>
            </a:r>
            <a:endParaRPr lang="en-GB" sz="54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9" b="37379"/>
          <a:stretch/>
        </p:blipFill>
        <p:spPr>
          <a:xfrm>
            <a:off x="6883804" y="2077508"/>
            <a:ext cx="543691" cy="2703039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918FA3E-930C-462B-BE34-3361EBE72B3B}"/>
              </a:ext>
            </a:extLst>
          </p:cNvPr>
          <p:cNvSpPr txBox="1">
            <a:spLocks/>
          </p:cNvSpPr>
          <p:nvPr/>
        </p:nvSpPr>
        <p:spPr>
          <a:xfrm>
            <a:off x="7588372" y="2131952"/>
            <a:ext cx="2256555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TRACKING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7588372" y="2923803"/>
            <a:ext cx="2733979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RENDERING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0CFDEDE-44BD-4A59-BB00-AFB9318C0121}"/>
              </a:ext>
            </a:extLst>
          </p:cNvPr>
          <p:cNvSpPr txBox="1">
            <a:spLocks/>
          </p:cNvSpPr>
          <p:nvPr/>
        </p:nvSpPr>
        <p:spPr>
          <a:xfrm>
            <a:off x="7588372" y="3632329"/>
            <a:ext cx="4186533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REGISTRATION</a:t>
            </a:r>
            <a:endParaRPr lang="ko-KR" altLang="en-US" sz="3600" dirty="0">
              <a:solidFill>
                <a:srgbClr val="1AB49C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1050DFC-0B5C-48E5-B737-F0F6CA8E5FA5}"/>
              </a:ext>
            </a:extLst>
          </p:cNvPr>
          <p:cNvSpPr txBox="1">
            <a:spLocks/>
          </p:cNvSpPr>
          <p:nvPr/>
        </p:nvSpPr>
        <p:spPr>
          <a:xfrm>
            <a:off x="7588372" y="4372938"/>
            <a:ext cx="4186533" cy="1161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ENVIRONMENT</a:t>
            </a:r>
          </a:p>
          <a:p>
            <a:r>
              <a: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RECONSTRUCTION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46BCCB-8E4B-4BB4-9BD8-E447A38689F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5"/>
          <a:stretch/>
        </p:blipFill>
        <p:spPr bwMode="auto">
          <a:xfrm>
            <a:off x="3061184" y="2376369"/>
            <a:ext cx="3352799" cy="4080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CEA086-FF40-49DC-806D-BECDBC8DCE8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16" y="2131952"/>
            <a:ext cx="5874068" cy="342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B29AF1-4200-4196-804C-03DB1D0DD653}"/>
              </a:ext>
            </a:extLst>
          </p:cNvPr>
          <p:cNvGrpSpPr/>
          <p:nvPr/>
        </p:nvGrpSpPr>
        <p:grpSpPr>
          <a:xfrm>
            <a:off x="5904657" y="2321925"/>
            <a:ext cx="5635337" cy="2559289"/>
            <a:chOff x="5904657" y="2321925"/>
            <a:chExt cx="5635337" cy="2559289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E938754-79AB-4D35-8B66-00805033701B}"/>
                </a:ext>
              </a:extLst>
            </p:cNvPr>
            <p:cNvSpPr txBox="1">
              <a:spLocks/>
            </p:cNvSpPr>
            <p:nvPr/>
          </p:nvSpPr>
          <p:spPr>
            <a:xfrm>
              <a:off x="5904657" y="2321925"/>
              <a:ext cx="4771738" cy="2559289"/>
            </a:xfrm>
            <a:prstGeom prst="rect">
              <a:avLst/>
            </a:prstGeom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현실감 부여</a:t>
              </a:r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직관적인 정보 전달</a:t>
              </a:r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endParaRPr lang="en-US" altLang="ko-KR" sz="3600" dirty="0">
                <a:solidFill>
                  <a:srgbClr val="1AB49C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endParaRPr>
            </a:p>
            <a:p>
              <a:pPr algn="r"/>
              <a:r>
                <a:rPr lang="ko-KR" altLang="en-US" sz="3600" dirty="0">
                  <a:solidFill>
                    <a:srgbClr val="1AB49C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cs typeface="THE개이득" panose="02020503020101020101" pitchFamily="18" charset="-127"/>
                </a:rPr>
                <a:t>빠른 피드백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AE3260A-B6A8-43A4-BC26-FBFA64385AC2}"/>
                </a:ext>
              </a:extLst>
            </p:cNvPr>
            <p:cNvGrpSpPr/>
            <p:nvPr/>
          </p:nvGrpSpPr>
          <p:grpSpPr>
            <a:xfrm>
              <a:off x="11031987" y="2406849"/>
              <a:ext cx="508007" cy="2310239"/>
              <a:chOff x="11031987" y="2406849"/>
              <a:chExt cx="508007" cy="2310239"/>
            </a:xfrm>
          </p:grpSpPr>
          <p:pic>
            <p:nvPicPr>
              <p:cNvPr id="3" name="그림 2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959D8C6D-10F2-40A0-A17C-046224A87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2406849"/>
                <a:ext cx="508007" cy="508007"/>
              </a:xfrm>
              <a:prstGeom prst="rect">
                <a:avLst/>
              </a:prstGeom>
            </p:spPr>
          </p:pic>
          <p:pic>
            <p:nvPicPr>
              <p:cNvPr id="14" name="그림 13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3A49CD7B-884B-499F-879B-EEBE90052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3307965"/>
                <a:ext cx="508007" cy="508007"/>
              </a:xfrm>
              <a:prstGeom prst="rect">
                <a:avLst/>
              </a:prstGeom>
            </p:spPr>
          </p:pic>
          <p:pic>
            <p:nvPicPr>
              <p:cNvPr id="15" name="그림 14" descr="개체, 시계이(가) 표시된 사진&#10;&#10;자동 생성된 설명">
                <a:extLst>
                  <a:ext uri="{FF2B5EF4-FFF2-40B4-BE49-F238E27FC236}">
                    <a16:creationId xmlns:a16="http://schemas.microsoft.com/office/drawing/2014/main" id="{2F20E44A-02AE-45B8-8FFC-44B4D3036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1987" y="4209081"/>
                <a:ext cx="508007" cy="5080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7983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24886" y="556078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AR + GPS</a:t>
            </a:r>
            <a:endParaRPr lang="en-GB" sz="54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547569" y="657678"/>
            <a:ext cx="0" cy="5508081"/>
          </a:xfrm>
          <a:prstGeom prst="line">
            <a:avLst/>
          </a:prstGeom>
          <a:ln w="57150">
            <a:solidFill>
              <a:srgbClr val="1AB4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457210" y="3794145"/>
            <a:ext cx="4090359" cy="434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어디에 </a:t>
            </a:r>
            <a:r>
              <a:rPr lang="ko-KR" altLang="en-US" sz="3200" dirty="0" err="1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포토존이</a:t>
            </a:r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 있는지</a:t>
            </a:r>
          </a:p>
        </p:txBody>
      </p:sp>
      <p:pic>
        <p:nvPicPr>
          <p:cNvPr id="14" name="NOT An Augmented Reality Tutorial_ GPS AR with ARCore ARKit in Unity with Mapbox - YouTube - Chrome 2019-08-07 오후 4_23_36">
            <a:hlinkClick r:id="" action="ppaction://media"/>
            <a:extLst>
              <a:ext uri="{FF2B5EF4-FFF2-40B4-BE49-F238E27FC236}">
                <a16:creationId xmlns:a16="http://schemas.microsoft.com/office/drawing/2014/main" id="{C25439E7-EE7A-431E-9B21-E6EAF1573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6932" y="1480048"/>
            <a:ext cx="686816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4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317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324886" y="556078"/>
            <a:ext cx="4591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실제 </a:t>
            </a:r>
            <a:r>
              <a:rPr lang="en-US" altLang="ko-KR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4800" b="1" dirty="0">
                <a:solidFill>
                  <a:srgbClr val="1AB49C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앱 만들기</a:t>
            </a:r>
            <a:endParaRPr lang="en-GB" sz="4800" b="1" dirty="0">
              <a:solidFill>
                <a:srgbClr val="1AB49C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547569" y="657678"/>
            <a:ext cx="0" cy="5508081"/>
          </a:xfrm>
          <a:prstGeom prst="line">
            <a:avLst/>
          </a:prstGeom>
          <a:ln w="57150">
            <a:solidFill>
              <a:srgbClr val="1AB4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58C34AE-DF06-4C06-94F4-3E6A85DEBE42}"/>
              </a:ext>
            </a:extLst>
          </p:cNvPr>
          <p:cNvSpPr txBox="1">
            <a:spLocks/>
          </p:cNvSpPr>
          <p:nvPr/>
        </p:nvSpPr>
        <p:spPr>
          <a:xfrm>
            <a:off x="324886" y="2585105"/>
            <a:ext cx="4090359" cy="434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3">
                    <a:lumMod val="7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구현 가능성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183BD4-A9BC-439E-80AB-5CC4BFF8A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8" r="84" b="2635"/>
          <a:stretch/>
        </p:blipFill>
        <p:spPr>
          <a:xfrm>
            <a:off x="4618461" y="1930400"/>
            <a:ext cx="7532899" cy="34785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8896F4-AD47-45DF-A23D-E9905939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012" y="1688047"/>
            <a:ext cx="6676102" cy="37553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BE9CC3-B739-42B9-BAC2-C92ADE5DC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012" y="1688047"/>
            <a:ext cx="6676101" cy="37553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B7558-1AE7-4ECB-B9E7-A1B3FD853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012" y="1692843"/>
            <a:ext cx="6676101" cy="37553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38FAE8-43E2-4E15-A944-E955795A7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012" y="1697639"/>
            <a:ext cx="6676101" cy="3755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6FB3A0-B69F-4150-AC76-333943737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710" y="1697643"/>
            <a:ext cx="6676095" cy="3755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0044A3-DFFA-4A44-9DB3-338551A0DE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480" y="1698208"/>
            <a:ext cx="6676094" cy="37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756D39E-ACE1-45EF-A084-16675841D75B}"/>
              </a:ext>
            </a:extLst>
          </p:cNvPr>
          <p:cNvGrpSpPr/>
          <p:nvPr/>
        </p:nvGrpSpPr>
        <p:grpSpPr>
          <a:xfrm>
            <a:off x="2050958" y="1013324"/>
            <a:ext cx="8090083" cy="4831351"/>
            <a:chOff x="3449518" y="690267"/>
            <a:chExt cx="5271250" cy="29353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508394-7FA4-47ED-AAC0-97EFFE4D123A}"/>
                </a:ext>
              </a:extLst>
            </p:cNvPr>
            <p:cNvGrpSpPr/>
            <p:nvPr/>
          </p:nvGrpSpPr>
          <p:grpSpPr>
            <a:xfrm>
              <a:off x="3449518" y="690267"/>
              <a:ext cx="5271250" cy="2935307"/>
              <a:chOff x="2169027" y="652899"/>
              <a:chExt cx="5271250" cy="293530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C606EF-F8C6-45BC-B981-F61D9D86E7E2}"/>
                  </a:ext>
                </a:extLst>
              </p:cNvPr>
              <p:cNvGrpSpPr/>
              <p:nvPr/>
            </p:nvGrpSpPr>
            <p:grpSpPr>
              <a:xfrm>
                <a:off x="2169027" y="652899"/>
                <a:ext cx="5271250" cy="2935307"/>
                <a:chOff x="1793189" y="2114336"/>
                <a:chExt cx="5271250" cy="2935307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B7DEC65-A18D-46EC-BFF5-2839CDBD1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5833" r="6253"/>
                <a:stretch/>
              </p:blipFill>
              <p:spPr>
                <a:xfrm>
                  <a:off x="2557825" y="2508624"/>
                  <a:ext cx="3741977" cy="214673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451C476-BF62-4FBD-B398-32A5A558A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873" y="3375300"/>
                  <a:ext cx="395262" cy="41338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19B96341-C989-4FE4-AB43-0B81873A70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15749">
                  <a:off x="4420678" y="3859188"/>
                  <a:ext cx="365811" cy="365811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A33AB312-A6D0-4B9E-9607-0442905AD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84" t="11443" r="17172" b="11695"/>
                <a:stretch/>
              </p:blipFill>
              <p:spPr>
                <a:xfrm rot="16200000">
                  <a:off x="2961160" y="946365"/>
                  <a:ext cx="2935307" cy="5271250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AB32CA5-7D13-4237-94AE-06C284BDA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019" b="84368" l="22292" r="72500"/>
                        </a14:imgEffect>
                      </a14:imgLayer>
                    </a14:imgProps>
                  </a:ext>
                </a:extLst>
              </a:blip>
              <a:srcRect l="21098" t="71841" r="26814" b="13850"/>
              <a:stretch/>
            </p:blipFill>
            <p:spPr>
              <a:xfrm>
                <a:off x="3023525" y="2769454"/>
                <a:ext cx="3083450" cy="412042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FC8399-2C66-4096-A621-E0B1AA73F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691347" y="1908742"/>
              <a:ext cx="2096103" cy="524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0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85B8ED-461E-41CC-8E52-783BC77C255E}"/>
              </a:ext>
            </a:extLst>
          </p:cNvPr>
          <p:cNvSpPr/>
          <p:nvPr/>
        </p:nvSpPr>
        <p:spPr>
          <a:xfrm>
            <a:off x="11001985" y="2923600"/>
            <a:ext cx="963036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E57866-5856-4AD2-83FC-B73548543B24}"/>
              </a:ext>
            </a:extLst>
          </p:cNvPr>
          <p:cNvSpPr/>
          <p:nvPr/>
        </p:nvSpPr>
        <p:spPr>
          <a:xfrm>
            <a:off x="10963072" y="612462"/>
            <a:ext cx="729574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A31061-4097-4CE9-B154-F64A60BA077A}"/>
              </a:ext>
            </a:extLst>
          </p:cNvPr>
          <p:cNvSpPr/>
          <p:nvPr/>
        </p:nvSpPr>
        <p:spPr>
          <a:xfrm>
            <a:off x="5268145" y="2969831"/>
            <a:ext cx="1424483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3B6BB4-976D-4728-8A78-F9C6A97CFB50}"/>
              </a:ext>
            </a:extLst>
          </p:cNvPr>
          <p:cNvSpPr/>
          <p:nvPr/>
        </p:nvSpPr>
        <p:spPr>
          <a:xfrm>
            <a:off x="6038525" y="613426"/>
            <a:ext cx="1477785" cy="45237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748A0-29BD-4312-8F07-37DFC171F9A2}"/>
              </a:ext>
            </a:extLst>
          </p:cNvPr>
          <p:cNvSpPr txBox="1"/>
          <p:nvPr/>
        </p:nvSpPr>
        <p:spPr>
          <a:xfrm>
            <a:off x="8154720" y="619470"/>
            <a:ext cx="3908442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3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＂</a:t>
            </a:r>
            <a:r>
              <a:rPr lang="en-US" altLang="ko-KR" sz="2400" b="1" dirty="0" err="1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photoUP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＂의 </a:t>
            </a:r>
            <a:r>
              <a:rPr lang="ko-KR" altLang="en-US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특징</a:t>
            </a:r>
          </a:p>
          <a:p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우리 앱만의 특징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유사 앱 비교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우리 앱의 장점</a:t>
            </a:r>
          </a:p>
          <a:p>
            <a:endParaRPr lang="ko-KR" altLang="en-US" sz="28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4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"</a:t>
            </a:r>
            <a:r>
              <a:rPr lang="en-US" altLang="ko-KR" sz="2400" b="1" dirty="0" err="1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photoUP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"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의 </a:t>
            </a:r>
            <a:r>
              <a:rPr lang="ko-KR" altLang="en-US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활성화</a:t>
            </a:r>
          </a:p>
          <a:p>
            <a:endParaRPr lang="en-US" altLang="ko-KR" dirty="0">
              <a:solidFill>
                <a:srgbClr val="1AB49C"/>
              </a:solidFill>
              <a:effectLst>
                <a:outerShdw blurRad="50800" dist="38100" dir="2700000" algn="tl" rotWithShape="0">
                  <a:schemeClr val="accent4">
                    <a:lumMod val="50000"/>
                    <a:alpha val="40000"/>
                  </a:schemeClr>
                </a:outerShdw>
              </a:effectLst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사용자 타겟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홍보 방안</a:t>
            </a:r>
          </a:p>
          <a:p>
            <a:endParaRPr lang="en-US" altLang="ko-KR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이윤 창출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1F0433-69C3-40F7-AEF8-E21CC34D4E7B}"/>
              </a:ext>
            </a:extLst>
          </p:cNvPr>
          <p:cNvSpPr/>
          <p:nvPr/>
        </p:nvSpPr>
        <p:spPr>
          <a:xfrm>
            <a:off x="2737232" y="2402556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                                                                        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2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“</a:t>
            </a:r>
            <a:r>
              <a:rPr lang="en-US" altLang="ko-KR" sz="2400" b="1" dirty="0" err="1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photoUP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” </a:t>
            </a:r>
            <a:r>
              <a:rPr lang="ko-KR" altLang="en-US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제작 기술</a:t>
            </a:r>
            <a:endParaRPr lang="en-US" altLang="ko-KR" sz="2400" b="1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endParaRPr lang="ko-KR" altLang="en-US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데이터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(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이미지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)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수집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에 대하여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 + GPS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구현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수익기대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딥러닝 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&amp;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이미지 분석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- 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제작비용 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058D4-F73F-4C97-9703-7C8B5153FD75}"/>
              </a:ext>
            </a:extLst>
          </p:cNvPr>
          <p:cNvSpPr txBox="1"/>
          <p:nvPr/>
        </p:nvSpPr>
        <p:spPr>
          <a:xfrm>
            <a:off x="2737232" y="613426"/>
            <a:ext cx="490551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번</a:t>
            </a:r>
            <a:r>
              <a:rPr lang="en-US" altLang="ko-KR" sz="2400" b="1" dirty="0">
                <a:solidFill>
                  <a:srgbClr val="7CCA62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석 </a:t>
            </a:r>
            <a:r>
              <a:rPr lang="en-US" altLang="ko-KR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2</a:t>
            </a:r>
            <a:r>
              <a:rPr lang="ko-KR" altLang="en-US" sz="2400" b="1" dirty="0">
                <a:solidFill>
                  <a:srgbClr val="4C505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조가 만들 앱 </a:t>
            </a:r>
            <a:r>
              <a:rPr lang="en-US" altLang="ko-KR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“</a:t>
            </a:r>
            <a:r>
              <a:rPr lang="en-US" altLang="ko-KR" sz="2400" b="1" dirty="0" err="1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en-US" altLang="ko-KR" sz="2400" b="1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”</a:t>
            </a:r>
          </a:p>
          <a:p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APP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소개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앱을 선택하게 된 이유</a:t>
            </a:r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THE정고딕160" panose="02020603020101020101" pitchFamily="18" charset="-127"/>
                <a:ea typeface="THE정고딕160" panose="02020603020101020101" pitchFamily="18" charset="-127"/>
              </a:rPr>
              <a:t>photUP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8BD45-0EB4-4D3F-AEE4-00904F99B3C4}"/>
              </a:ext>
            </a:extLst>
          </p:cNvPr>
          <p:cNvSpPr txBox="1"/>
          <p:nvPr/>
        </p:nvSpPr>
        <p:spPr>
          <a:xfrm>
            <a:off x="269058" y="38848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목차</a:t>
            </a:r>
            <a:endParaRPr lang="en-GB" altLang="ko-KR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366781" y="388486"/>
            <a:ext cx="1622275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312439-C758-4BEC-B4A5-A7CE20B6749B}"/>
              </a:ext>
            </a:extLst>
          </p:cNvPr>
          <p:cNvGrpSpPr/>
          <p:nvPr/>
        </p:nvGrpSpPr>
        <p:grpSpPr>
          <a:xfrm>
            <a:off x="2408207" y="763233"/>
            <a:ext cx="144544" cy="2461967"/>
            <a:chOff x="2408207" y="617313"/>
            <a:chExt cx="144544" cy="246196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C5CD24B-107A-4CA0-8FD6-4B974254E06D}"/>
                </a:ext>
              </a:extLst>
            </p:cNvPr>
            <p:cNvSpPr/>
            <p:nvPr/>
          </p:nvSpPr>
          <p:spPr>
            <a:xfrm>
              <a:off x="2408207" y="617313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EED2948-AF51-408C-BA49-755F52CD89BE}"/>
                </a:ext>
              </a:extLst>
            </p:cNvPr>
            <p:cNvCxnSpPr>
              <a:cxnSpLocks/>
            </p:cNvCxnSpPr>
            <p:nvPr/>
          </p:nvCxnSpPr>
          <p:spPr>
            <a:xfrm>
              <a:off x="2480479" y="907962"/>
              <a:ext cx="0" cy="1891799"/>
            </a:xfrm>
            <a:prstGeom prst="line">
              <a:avLst/>
            </a:prstGeom>
            <a:ln w="19050">
              <a:solidFill>
                <a:srgbClr val="9196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E1414FC-F584-4C12-BB39-008C816B9D05}"/>
                </a:ext>
              </a:extLst>
            </p:cNvPr>
            <p:cNvSpPr/>
            <p:nvPr/>
          </p:nvSpPr>
          <p:spPr>
            <a:xfrm>
              <a:off x="2408207" y="2928451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FF68D8-29B6-43CC-A667-1E6AFD0A712B}"/>
              </a:ext>
            </a:extLst>
          </p:cNvPr>
          <p:cNvGrpSpPr/>
          <p:nvPr/>
        </p:nvGrpSpPr>
        <p:grpSpPr>
          <a:xfrm>
            <a:off x="7904033" y="763233"/>
            <a:ext cx="144544" cy="2461967"/>
            <a:chOff x="2408207" y="617313"/>
            <a:chExt cx="144544" cy="246196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0054021-D608-41EC-97AE-111DA426BC0E}"/>
                </a:ext>
              </a:extLst>
            </p:cNvPr>
            <p:cNvSpPr/>
            <p:nvPr/>
          </p:nvSpPr>
          <p:spPr>
            <a:xfrm>
              <a:off x="2408207" y="617313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BF35CAE-A48A-48B3-9B5C-AA39688D368B}"/>
                </a:ext>
              </a:extLst>
            </p:cNvPr>
            <p:cNvCxnSpPr>
              <a:cxnSpLocks/>
            </p:cNvCxnSpPr>
            <p:nvPr/>
          </p:nvCxnSpPr>
          <p:spPr>
            <a:xfrm>
              <a:off x="2480479" y="907962"/>
              <a:ext cx="0" cy="1891799"/>
            </a:xfrm>
            <a:prstGeom prst="line">
              <a:avLst/>
            </a:prstGeom>
            <a:ln w="19050">
              <a:solidFill>
                <a:srgbClr val="9196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92CF14-00C8-40D0-8BE3-CCCD341D26A7}"/>
                </a:ext>
              </a:extLst>
            </p:cNvPr>
            <p:cNvSpPr/>
            <p:nvPr/>
          </p:nvSpPr>
          <p:spPr>
            <a:xfrm>
              <a:off x="2408207" y="2928451"/>
              <a:ext cx="144544" cy="15082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2143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DD195A-0F53-4DD5-847B-5A47CA2F300F}"/>
              </a:ext>
            </a:extLst>
          </p:cNvPr>
          <p:cNvSpPr/>
          <p:nvPr/>
        </p:nvSpPr>
        <p:spPr>
          <a:xfrm>
            <a:off x="1096744" y="2791229"/>
            <a:ext cx="10643770" cy="266446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AR </a:t>
            </a:r>
            <a:r>
              <a:rPr lang="ko-KR" altLang="en-US" sz="4400" b="1" dirty="0">
                <a:solidFill>
                  <a:srgbClr val="1AB49C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수익기대</a:t>
            </a:r>
            <a:endParaRPr lang="en-GB" sz="5400" b="1" dirty="0">
              <a:solidFill>
                <a:srgbClr val="1AB49C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그림 8" descr="innovation trigger augmented realityì ëí ì´ë¯¸ì§ ê²ìê²°ê³¼">
            <a:extLst>
              <a:ext uri="{FF2B5EF4-FFF2-40B4-BE49-F238E27FC236}">
                <a16:creationId xmlns:a16="http://schemas.microsoft.com/office/drawing/2014/main" id="{FCE7896F-8147-44CF-B162-45D57F1E8A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6" y="1793466"/>
            <a:ext cx="5492114" cy="465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1AB1B4-2779-4DFF-90EB-7509D1A02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68" y="3252402"/>
            <a:ext cx="626979" cy="6269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240193-1A4C-4519-8A00-AE36761D1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68" y="4433238"/>
            <a:ext cx="626979" cy="626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E776D6-BE86-41A9-B46A-BF0D6863941E}"/>
              </a:ext>
            </a:extLst>
          </p:cNvPr>
          <p:cNvSpPr txBox="1"/>
          <p:nvPr/>
        </p:nvSpPr>
        <p:spPr>
          <a:xfrm>
            <a:off x="7201610" y="4476644"/>
            <a:ext cx="4168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VR</a:t>
            </a:r>
            <a:r>
              <a:rPr lang="ko-KR" altLang="en-US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과 </a:t>
            </a:r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AR </a:t>
            </a:r>
            <a:r>
              <a:rPr lang="ko-KR" altLang="en-US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이 사업하기에 좋다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1742D-3178-4995-9DD2-9C8A82EEA6B3}"/>
              </a:ext>
            </a:extLst>
          </p:cNvPr>
          <p:cNvSpPr txBox="1"/>
          <p:nvPr/>
        </p:nvSpPr>
        <p:spPr>
          <a:xfrm>
            <a:off x="7201610" y="3049608"/>
            <a:ext cx="39084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AR</a:t>
            </a:r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은</a:t>
            </a:r>
            <a:r>
              <a:rPr lang="en-US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 2017</a:t>
            </a:r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년 기준으로 </a:t>
            </a:r>
            <a:endParaRPr lang="en-US" altLang="ko-KR" sz="3200" dirty="0">
              <a:solidFill>
                <a:srgbClr val="FFFFFF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r>
              <a:rPr lang="ko-KR" altLang="ko-KR" sz="3200" dirty="0">
                <a:solidFill>
                  <a:srgbClr val="FFFFFF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다른 기술보다 성장기에 도입</a:t>
            </a:r>
            <a:endParaRPr lang="ko-KR" altLang="en-US" sz="3200" dirty="0">
              <a:solidFill>
                <a:srgbClr val="FFFFFF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FFE0A-C6FA-4B5F-9BF5-A76166CC4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2437">
            <a:off x="918872" y="2392361"/>
            <a:ext cx="10296525" cy="255270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63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41A81A-D692-467F-BA39-C519841DA5C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33" y="1837803"/>
            <a:ext cx="7500669" cy="4083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8987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관광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+IT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산업</a:t>
            </a:r>
            <a:endParaRPr lang="en-GB" sz="5400" b="1" dirty="0">
              <a:solidFill>
                <a:srgbClr val="1AB49C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</a:t>
            </a: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240193-1A4C-4519-8A00-AE36761D1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53" y="597252"/>
            <a:ext cx="626979" cy="626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B1742D-3178-4995-9DD2-9C8A82EEA6B3}"/>
              </a:ext>
            </a:extLst>
          </p:cNvPr>
          <p:cNvSpPr txBox="1"/>
          <p:nvPr/>
        </p:nvSpPr>
        <p:spPr>
          <a:xfrm>
            <a:off x="10025702" y="1237638"/>
            <a:ext cx="1321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IT 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산업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마케팅</a:t>
            </a: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57D54304-FDD6-4722-B9D0-CC9807288A34}"/>
              </a:ext>
            </a:extLst>
          </p:cNvPr>
          <p:cNvSpPr/>
          <p:nvPr/>
        </p:nvSpPr>
        <p:spPr>
          <a:xfrm>
            <a:off x="7403643" y="1942356"/>
            <a:ext cx="1495606" cy="1994890"/>
          </a:xfrm>
          <a:prstGeom prst="donut">
            <a:avLst>
              <a:gd name="adj" fmla="val 693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E727CCD1-29C4-4DE0-9782-E6268765AB4D}"/>
              </a:ext>
            </a:extLst>
          </p:cNvPr>
          <p:cNvSpPr/>
          <p:nvPr/>
        </p:nvSpPr>
        <p:spPr>
          <a:xfrm>
            <a:off x="6151012" y="2985521"/>
            <a:ext cx="766576" cy="626979"/>
          </a:xfrm>
          <a:prstGeom prst="donut">
            <a:avLst>
              <a:gd name="adj" fmla="val 112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15E2DAC1-9F75-4C7A-B7FB-4E8878CEF376}"/>
              </a:ext>
            </a:extLst>
          </p:cNvPr>
          <p:cNvSpPr/>
          <p:nvPr/>
        </p:nvSpPr>
        <p:spPr>
          <a:xfrm>
            <a:off x="5413310" y="3489960"/>
            <a:ext cx="1063689" cy="626979"/>
          </a:xfrm>
          <a:prstGeom prst="donut">
            <a:avLst>
              <a:gd name="adj" fmla="val 112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7" name="그림 6" descr="ê°ì²´ ì¸ìì ì¬ì©ëë ë¨¸ì  ë¬ëê³¼ ë¥ë¬ë ê¸°ì .">
            <a:extLst>
              <a:ext uri="{FF2B5EF4-FFF2-40B4-BE49-F238E27FC236}">
                <a16:creationId xmlns:a16="http://schemas.microsoft.com/office/drawing/2014/main" id="{A3349A0B-57CA-4C91-B26B-9195DFF29F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2" y="1981200"/>
            <a:ext cx="6942455" cy="421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 descr="ìë¹ ììì ì¸ìíë ë° ê°ì²´ ì¸ìì ì¬ì©íë ë¥ë¬ë ìì© ë¶ì¼.">
            <a:extLst>
              <a:ext uri="{FF2B5EF4-FFF2-40B4-BE49-F238E27FC236}">
                <a16:creationId xmlns:a16="http://schemas.microsoft.com/office/drawing/2014/main" id="{3B46BC47-C3E2-48C3-AD05-9A4D3FE9FCA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801" y="1946274"/>
            <a:ext cx="7864475" cy="45466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6CB5ADE-6597-46D2-A4BE-67E3F0B4503E}"/>
              </a:ext>
            </a:extLst>
          </p:cNvPr>
          <p:cNvSpPr txBox="1">
            <a:spLocks/>
          </p:cNvSpPr>
          <p:nvPr/>
        </p:nvSpPr>
        <p:spPr>
          <a:xfrm>
            <a:off x="304799" y="5241925"/>
            <a:ext cx="6111240" cy="161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deep neural network</a:t>
            </a:r>
          </a:p>
          <a:p>
            <a:r>
              <a:rPr lang="ko-KR" altLang="en-US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예시 프로그램</a:t>
            </a:r>
            <a:endParaRPr lang="en-US" altLang="ko-KR" sz="3200" dirty="0"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Weka – Multi Perceptron</a:t>
            </a:r>
            <a:endParaRPr lang="ko-KR" altLang="en-US" dirty="0"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26" name="Picture 2" descr="weka deep neural networkì ëí ì´ë¯¸ì§ ê²ìê²°ê³¼">
            <a:extLst>
              <a:ext uri="{FF2B5EF4-FFF2-40B4-BE49-F238E27FC236}">
                <a16:creationId xmlns:a16="http://schemas.microsoft.com/office/drawing/2014/main" id="{1AF6476A-0AF3-4F5A-B76E-3FC9C542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42" y="1449902"/>
            <a:ext cx="4772025" cy="46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4562278" y="1981200"/>
            <a:ext cx="306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Classification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A8912CC-CCCE-4E29-A0D4-7BFBFD08342A}"/>
              </a:ext>
            </a:extLst>
          </p:cNvPr>
          <p:cNvCxnSpPr>
            <a:cxnSpLocks/>
          </p:cNvCxnSpPr>
          <p:nvPr/>
        </p:nvCxnSpPr>
        <p:spPr>
          <a:xfrm>
            <a:off x="6319780" y="4305161"/>
            <a:ext cx="899160" cy="0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B640E2-F71C-4060-AE81-C4224851F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70" r="1728"/>
          <a:stretch/>
        </p:blipFill>
        <p:spPr>
          <a:xfrm>
            <a:off x="-236501" y="2985030"/>
            <a:ext cx="7005861" cy="2640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390420-EBBF-4CE7-992F-7CF1B6C27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943" y="2822352"/>
            <a:ext cx="5006593" cy="29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6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5" name="그림 4" descr="ê°ì²´ ì¸ì(ì¼ìª½)ê³¼ ê°ì²´ ê°ì§(ì¤ë¥¸ìª½)">
            <a:extLst>
              <a:ext uri="{FF2B5EF4-FFF2-40B4-BE49-F238E27FC236}">
                <a16:creationId xmlns:a16="http://schemas.microsoft.com/office/drawing/2014/main" id="{3A0FF54B-A6F7-4BDD-B65F-21EE43703AA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4" t="1730" r="6073" b="1472"/>
          <a:stretch/>
        </p:blipFill>
        <p:spPr bwMode="auto">
          <a:xfrm>
            <a:off x="4715256" y="2755391"/>
            <a:ext cx="2980944" cy="29565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14229-2E97-457F-9FC6-E14F843672B4}"/>
              </a:ext>
            </a:extLst>
          </p:cNvPr>
          <p:cNvSpPr txBox="1"/>
          <p:nvPr/>
        </p:nvSpPr>
        <p:spPr>
          <a:xfrm>
            <a:off x="6670919" y="504139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(x:549.32, y:134.16)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5055477" y="1996440"/>
            <a:ext cx="2640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Detection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2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8282152" y="1173162"/>
            <a:ext cx="3500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Embeddings</a:t>
            </a:r>
          </a:p>
          <a:p>
            <a:pPr algn="r"/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 정확성</a:t>
            </a:r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  .</a:t>
            </a:r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64B9B9-6396-482E-B5B2-9279A9FA320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34461" r="3691" b="24857"/>
          <a:stretch/>
        </p:blipFill>
        <p:spPr bwMode="auto">
          <a:xfrm>
            <a:off x="1280160" y="3056255"/>
            <a:ext cx="10210800" cy="2788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209030B0-643D-4737-BA40-641B545E1090}"/>
              </a:ext>
            </a:extLst>
          </p:cNvPr>
          <p:cNvSpPr/>
          <p:nvPr/>
        </p:nvSpPr>
        <p:spPr>
          <a:xfrm>
            <a:off x="1097280" y="2608387"/>
            <a:ext cx="3500996" cy="3684656"/>
          </a:xfrm>
          <a:prstGeom prst="frame">
            <a:avLst>
              <a:gd name="adj1" fmla="val 684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D6C4E78-221D-40AB-8F40-82DA0429049F}"/>
              </a:ext>
            </a:extLst>
          </p:cNvPr>
          <p:cNvSpPr/>
          <p:nvPr/>
        </p:nvSpPr>
        <p:spPr>
          <a:xfrm>
            <a:off x="4781156" y="2608387"/>
            <a:ext cx="3500996" cy="3684656"/>
          </a:xfrm>
          <a:prstGeom prst="frame">
            <a:avLst>
              <a:gd name="adj1" fmla="val 684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6953F7B-BD91-4EB3-8841-6413C91CC27B}"/>
              </a:ext>
            </a:extLst>
          </p:cNvPr>
          <p:cNvCxnSpPr>
            <a:cxnSpLocks/>
          </p:cNvCxnSpPr>
          <p:nvPr/>
        </p:nvCxnSpPr>
        <p:spPr>
          <a:xfrm flipV="1">
            <a:off x="11630748" y="1845565"/>
            <a:ext cx="0" cy="54183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020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7368-89C2-4915-8823-BB6FE372E6AE}"/>
              </a:ext>
            </a:extLst>
          </p:cNvPr>
          <p:cNvSpPr txBox="1"/>
          <p:nvPr/>
        </p:nvSpPr>
        <p:spPr>
          <a:xfrm>
            <a:off x="7589519" y="2544142"/>
            <a:ext cx="3500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Embeddings</a:t>
            </a:r>
            <a:r>
              <a:rPr lang="ko-KR" altLang="en-US" sz="4000" dirty="0">
                <a:solidFill>
                  <a:srgbClr val="FFFFFF"/>
                </a:solidFill>
                <a:cs typeface="Raavi" panose="020B0502040204020203" pitchFamily="34" charset="0"/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210E0-DFAD-4E0E-A782-A6B1C0097622}"/>
              </a:ext>
            </a:extLst>
          </p:cNvPr>
          <p:cNvSpPr txBox="1"/>
          <p:nvPr/>
        </p:nvSpPr>
        <p:spPr>
          <a:xfrm>
            <a:off x="1101485" y="2544142"/>
            <a:ext cx="306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Classification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B1E05-F4B4-4FAA-9317-DAABDE37219D}"/>
              </a:ext>
            </a:extLst>
          </p:cNvPr>
          <p:cNvSpPr txBox="1"/>
          <p:nvPr/>
        </p:nvSpPr>
        <p:spPr>
          <a:xfrm>
            <a:off x="4948797" y="2544142"/>
            <a:ext cx="2640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cs typeface="Raavi" panose="020B0502040204020203" pitchFamily="34" charset="0"/>
              </a:rPr>
              <a:t>Detection</a:t>
            </a:r>
            <a:endParaRPr lang="ko-KR" altLang="en-US" sz="4000" dirty="0">
              <a:solidFill>
                <a:srgbClr val="FFFFFF"/>
              </a:solidFill>
              <a:cs typeface="Raav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24024-7852-4E76-8234-17E96B47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4" y="4862095"/>
            <a:ext cx="4285772" cy="117979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3F7979-4BB0-408B-B419-A7F294EB821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52980" y="3252028"/>
            <a:ext cx="2987037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332C47-9F87-429A-861F-41D1753B3A9E}"/>
              </a:ext>
            </a:extLst>
          </p:cNvPr>
          <p:cNvCxnSpPr>
            <a:cxnSpLocks/>
          </p:cNvCxnSpPr>
          <p:nvPr/>
        </p:nvCxnSpPr>
        <p:spPr>
          <a:xfrm>
            <a:off x="6096000" y="3252028"/>
            <a:ext cx="0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26AECA-09E9-44AD-B33F-939699C0FAA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635207" y="3252028"/>
            <a:ext cx="3203814" cy="1472372"/>
          </a:xfrm>
          <a:prstGeom prst="straightConnector1">
            <a:avLst/>
          </a:prstGeom>
          <a:ln w="76200">
            <a:solidFill>
              <a:srgbClr val="F9F9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717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4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220D-775A-4E5A-B99E-1C0A6557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61607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이미지 분석</a:t>
            </a:r>
            <a:br>
              <a:rPr lang="en-US" altLang="ko-KR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</a:br>
            <a:r>
              <a:rPr lang="en-US" altLang="ko-KR" sz="3600" dirty="0">
                <a:solidFill>
                  <a:srgbClr val="FFFFFF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Deep Learning</a:t>
            </a:r>
            <a:endParaRPr lang="ko-KR" altLang="en-US" dirty="0">
              <a:solidFill>
                <a:srgbClr val="FFFFFF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AE8F1-ACB4-4BE2-A998-3CCD8D1C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87" y="1173162"/>
            <a:ext cx="6437613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38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2BFF1CA-A82A-4B89-9E07-BBF43F8C26BA}"/>
              </a:ext>
            </a:extLst>
          </p:cNvPr>
          <p:cNvGrpSpPr/>
          <p:nvPr/>
        </p:nvGrpSpPr>
        <p:grpSpPr>
          <a:xfrm>
            <a:off x="1903601" y="1072898"/>
            <a:ext cx="8384797" cy="4712203"/>
            <a:chOff x="3015512" y="1892202"/>
            <a:chExt cx="5271250" cy="29572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8B65D0-1D78-44FD-B20F-A03787946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509" y="2324212"/>
              <a:ext cx="3814175" cy="214547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0ECD9C2-19E7-4244-8943-60BFDBBBE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84" t="11443" r="17172" b="11695"/>
            <a:stretch/>
          </p:blipFill>
          <p:spPr>
            <a:xfrm rot="16200000">
              <a:off x="4172494" y="735220"/>
              <a:ext cx="2957285" cy="52712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9F6AA6-1401-4DD7-880C-DB40B4AF5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8958" b="93333" l="20588" r="84118"/>
                      </a14:imgEffect>
                    </a14:imgLayer>
                  </a14:imgProps>
                </a:ext>
              </a:extLst>
            </a:blip>
            <a:srcRect l="24571" t="84488" r="25080" b="6793"/>
            <a:stretch/>
          </p:blipFill>
          <p:spPr>
            <a:xfrm>
              <a:off x="4664787" y="3941547"/>
              <a:ext cx="1565442" cy="5127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10E3EB-7199-4768-A9CC-A0DBF869F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852" y="3700225"/>
              <a:ext cx="446565" cy="54675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0097823-9228-40F6-84F5-2EE088B88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87" t="82427" r="1305" b="5587"/>
            <a:stretch/>
          </p:blipFill>
          <p:spPr>
            <a:xfrm rot="16200000">
              <a:off x="6127322" y="3168280"/>
              <a:ext cx="2265543" cy="52414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ADEB12-E8B7-4652-82CD-FB65FED18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847" b="64618" l="1887" r="67655"/>
                      </a14:imgEffect>
                    </a14:imgLayer>
                  </a14:imgProps>
                </a:ext>
              </a:extLst>
            </a:blip>
            <a:srcRect l="-412" t="45316" r="31577" b="33009"/>
            <a:stretch/>
          </p:blipFill>
          <p:spPr>
            <a:xfrm>
              <a:off x="3868491" y="2393287"/>
              <a:ext cx="648797" cy="331502"/>
            </a:xfrm>
            <a:prstGeom prst="rect">
              <a:avLst/>
            </a:prstGeom>
          </p:spPr>
        </p:pic>
      </p:grpSp>
      <p:sp>
        <p:nvSpPr>
          <p:cNvPr id="13" name="L 도형 12">
            <a:extLst>
              <a:ext uri="{FF2B5EF4-FFF2-40B4-BE49-F238E27FC236}">
                <a16:creationId xmlns:a16="http://schemas.microsoft.com/office/drawing/2014/main" id="{9FBD92EC-5B66-40F6-A9CF-E2BE87FA74BC}"/>
              </a:ext>
            </a:extLst>
          </p:cNvPr>
          <p:cNvSpPr/>
          <p:nvPr/>
        </p:nvSpPr>
        <p:spPr>
          <a:xfrm>
            <a:off x="3931623" y="4543801"/>
            <a:ext cx="595423" cy="562508"/>
          </a:xfrm>
          <a:prstGeom prst="corner">
            <a:avLst>
              <a:gd name="adj1" fmla="val 28350"/>
              <a:gd name="adj2" fmla="val 283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74C9CB55-7DBA-41AF-BB53-FB88920DD6F6}"/>
              </a:ext>
            </a:extLst>
          </p:cNvPr>
          <p:cNvSpPr/>
          <p:nvPr/>
        </p:nvSpPr>
        <p:spPr>
          <a:xfrm rot="10800000">
            <a:off x="7414089" y="2013795"/>
            <a:ext cx="595423" cy="562508"/>
          </a:xfrm>
          <a:prstGeom prst="corner">
            <a:avLst>
              <a:gd name="adj1" fmla="val 28350"/>
              <a:gd name="adj2" fmla="val 283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84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앱</a:t>
            </a:r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 </a:t>
            </a:r>
            <a:r>
              <a:rPr lang="ko-KR" altLang="en-US" sz="5400" b="1" dirty="0">
                <a:solidFill>
                  <a:srgbClr val="1AB49C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제작비용 예측</a:t>
            </a:r>
            <a:endParaRPr lang="en-GB" sz="5400" b="1" dirty="0">
              <a:solidFill>
                <a:srgbClr val="1AB49C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CECDB6-5E4B-4E39-A8E0-3364229C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78" y="1418667"/>
            <a:ext cx="8215706" cy="457764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23E91D-86F3-4E69-88A6-4B812D3DC979}"/>
              </a:ext>
            </a:extLst>
          </p:cNvPr>
          <p:cNvGrpSpPr/>
          <p:nvPr/>
        </p:nvGrpSpPr>
        <p:grpSpPr>
          <a:xfrm>
            <a:off x="2351382" y="2985524"/>
            <a:ext cx="3751123" cy="523220"/>
            <a:chOff x="3143862" y="2985524"/>
            <a:chExt cx="3751123" cy="52322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4BF881-1C2C-4F9C-978D-7C5C6F05DAA0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8" name="원형: 비어 있음 7">
                <a:extLst>
                  <a:ext uri="{FF2B5EF4-FFF2-40B4-BE49-F238E27FC236}">
                    <a16:creationId xmlns:a16="http://schemas.microsoft.com/office/drawing/2014/main" id="{1C351147-4972-41C7-A427-C90CA650ECD2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C2972C34-9C32-482B-BD89-FEC0F2799541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4E311C-8D2F-4C31-9F11-6AC75DDCC75C}"/>
                </a:ext>
              </a:extLst>
            </p:cNvPr>
            <p:cNvSpPr txBox="1"/>
            <p:nvPr/>
          </p:nvSpPr>
          <p:spPr>
            <a:xfrm>
              <a:off x="4562572" y="2985524"/>
              <a:ext cx="2332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10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이하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5BB93C-394A-4A50-A33E-9D77839045EC}"/>
              </a:ext>
            </a:extLst>
          </p:cNvPr>
          <p:cNvGrpSpPr/>
          <p:nvPr/>
        </p:nvGrpSpPr>
        <p:grpSpPr>
          <a:xfrm>
            <a:off x="2598807" y="3367108"/>
            <a:ext cx="3503698" cy="551472"/>
            <a:chOff x="3391287" y="3367108"/>
            <a:chExt cx="3503698" cy="55147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6253F1A-1856-45E0-B9EC-18D88608DAAE}"/>
                </a:ext>
              </a:extLst>
            </p:cNvPr>
            <p:cNvGrpSpPr/>
            <p:nvPr/>
          </p:nvGrpSpPr>
          <p:grpSpPr>
            <a:xfrm>
              <a:off x="3391287" y="3367108"/>
              <a:ext cx="1418710" cy="471758"/>
              <a:chOff x="3143862" y="2985524"/>
              <a:chExt cx="1418710" cy="471758"/>
            </a:xfrm>
          </p:grpSpPr>
          <p:sp>
            <p:nvSpPr>
              <p:cNvPr id="11" name="원형: 비어 있음 10">
                <a:extLst>
                  <a:ext uri="{FF2B5EF4-FFF2-40B4-BE49-F238E27FC236}">
                    <a16:creationId xmlns:a16="http://schemas.microsoft.com/office/drawing/2014/main" id="{5497FB94-E8E5-4FC2-862F-9AAC5DEEF07A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9C9EAA84-B82C-4E5A-8E79-D29F357E1C60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9B1109-A4F2-41FB-AFA7-F20E1A03AE6B}"/>
                </a:ext>
              </a:extLst>
            </p:cNvPr>
            <p:cNvSpPr txBox="1"/>
            <p:nvPr/>
          </p:nvSpPr>
          <p:spPr>
            <a:xfrm>
              <a:off x="4848479" y="3395360"/>
              <a:ext cx="2046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80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BC821F-714C-490F-A7EB-E9E6F80B62D7}"/>
              </a:ext>
            </a:extLst>
          </p:cNvPr>
          <p:cNvGrpSpPr/>
          <p:nvPr/>
        </p:nvGrpSpPr>
        <p:grpSpPr>
          <a:xfrm>
            <a:off x="3232542" y="3738829"/>
            <a:ext cx="4193820" cy="986381"/>
            <a:chOff x="3143862" y="2985524"/>
            <a:chExt cx="3751123" cy="98638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6689853-5FFD-402D-885D-9103DE9532AC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1258C36A-DF5A-488B-BE05-3634AF689CD1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07F639CF-52E0-4E5B-A510-A12F1EFCA681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C4EE35-12A8-4042-B1B7-08C6AAE90985}"/>
                </a:ext>
              </a:extLst>
            </p:cNvPr>
            <p:cNvSpPr txBox="1"/>
            <p:nvPr/>
          </p:nvSpPr>
          <p:spPr>
            <a:xfrm>
              <a:off x="4562572" y="3017798"/>
              <a:ext cx="23324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300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</a:t>
              </a:r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~400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278BBA-845F-4352-9A4C-FB4336A043C4}"/>
              </a:ext>
            </a:extLst>
          </p:cNvPr>
          <p:cNvGrpSpPr/>
          <p:nvPr/>
        </p:nvGrpSpPr>
        <p:grpSpPr>
          <a:xfrm>
            <a:off x="2945950" y="5200840"/>
            <a:ext cx="3751123" cy="523220"/>
            <a:chOff x="3143862" y="2985524"/>
            <a:chExt cx="3751123" cy="52322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F419FC5-F46E-4AC3-9D67-38408151DE7C}"/>
                </a:ext>
              </a:extLst>
            </p:cNvPr>
            <p:cNvGrpSpPr/>
            <p:nvPr/>
          </p:nvGrpSpPr>
          <p:grpSpPr>
            <a:xfrm>
              <a:off x="3143862" y="2985524"/>
              <a:ext cx="1418710" cy="471758"/>
              <a:chOff x="3143862" y="2985524"/>
              <a:chExt cx="1418710" cy="471758"/>
            </a:xfrm>
          </p:grpSpPr>
          <p:sp>
            <p:nvSpPr>
              <p:cNvPr id="30" name="원형: 비어 있음 29">
                <a:extLst>
                  <a:ext uri="{FF2B5EF4-FFF2-40B4-BE49-F238E27FC236}">
                    <a16:creationId xmlns:a16="http://schemas.microsoft.com/office/drawing/2014/main" id="{D1C96B79-A762-4260-8E20-190EEA41C4A2}"/>
                  </a:ext>
                </a:extLst>
              </p:cNvPr>
              <p:cNvSpPr/>
              <p:nvPr/>
            </p:nvSpPr>
            <p:spPr>
              <a:xfrm>
                <a:off x="3143862" y="2985524"/>
                <a:ext cx="758835" cy="471758"/>
              </a:xfrm>
              <a:prstGeom prst="donut">
                <a:avLst>
                  <a:gd name="adj" fmla="val 11233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EE60BAD9-5426-4BDC-8029-0E9E18DA31E8}"/>
                  </a:ext>
                </a:extLst>
              </p:cNvPr>
              <p:cNvSpPr/>
              <p:nvPr/>
            </p:nvSpPr>
            <p:spPr>
              <a:xfrm>
                <a:off x="4072378" y="3167405"/>
                <a:ext cx="490194" cy="13197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6A1CE5-CABB-4D50-A5A4-EED4C67BE47F}"/>
                </a:ext>
              </a:extLst>
            </p:cNvPr>
            <p:cNvSpPr txBox="1"/>
            <p:nvPr/>
          </p:nvSpPr>
          <p:spPr>
            <a:xfrm>
              <a:off x="4562572" y="2985524"/>
              <a:ext cx="2332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10</a:t>
              </a:r>
              <a:r>
                <a:rPr lang="ko-KR" altLang="en-US" sz="2800" dirty="0">
                  <a:ln w="0"/>
                  <a:solidFill>
                    <a:srgbClr val="7CCA6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이하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899C5DF-D1A6-46B2-8151-00B7B54A817F}"/>
              </a:ext>
            </a:extLst>
          </p:cNvPr>
          <p:cNvGrpSpPr/>
          <p:nvPr/>
        </p:nvGrpSpPr>
        <p:grpSpPr>
          <a:xfrm>
            <a:off x="6567035" y="4576720"/>
            <a:ext cx="5055791" cy="1624393"/>
            <a:chOff x="6567035" y="4576720"/>
            <a:chExt cx="5055791" cy="1624393"/>
          </a:xfrm>
        </p:grpSpPr>
        <p:sp>
          <p:nvSpPr>
            <p:cNvPr id="35" name="원형: 비어 있음 34">
              <a:extLst>
                <a:ext uri="{FF2B5EF4-FFF2-40B4-BE49-F238E27FC236}">
                  <a16:creationId xmlns:a16="http://schemas.microsoft.com/office/drawing/2014/main" id="{92A214F7-C5CB-40DF-AF21-E683E5659BA2}"/>
                </a:ext>
              </a:extLst>
            </p:cNvPr>
            <p:cNvSpPr/>
            <p:nvPr/>
          </p:nvSpPr>
          <p:spPr>
            <a:xfrm>
              <a:off x="6567035" y="5589394"/>
              <a:ext cx="1179611" cy="471758"/>
            </a:xfrm>
            <a:prstGeom prst="donut">
              <a:avLst>
                <a:gd name="adj" fmla="val 1123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752DA5-A4D3-40BE-ABE1-CAB3E38EF183}"/>
                </a:ext>
              </a:extLst>
            </p:cNvPr>
            <p:cNvSpPr txBox="1"/>
            <p:nvPr/>
          </p:nvSpPr>
          <p:spPr>
            <a:xfrm>
              <a:off x="9290413" y="5247006"/>
              <a:ext cx="23324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총 제작 비용 </a:t>
              </a:r>
              <a:r>
                <a:rPr lang="en-US" altLang="ko-KR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500</a:t>
              </a:r>
              <a:r>
                <a:rPr lang="ko-KR" altLang="en-US" sz="2800" dirty="0">
                  <a:ln w="0"/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넥슨 풋볼고딕 B" panose="020B0803000000000000" pitchFamily="34" charset="-127"/>
                  <a:ea typeface="넥슨 풋볼고딕 B" panose="020B0803000000000000" pitchFamily="34" charset="-127"/>
                </a:rPr>
                <a:t>만원 예상</a:t>
              </a:r>
            </a:p>
          </p:txBody>
        </p:sp>
        <p:sp>
          <p:nvSpPr>
            <p:cNvPr id="40" name="화살표: 위로 굽음 39">
              <a:extLst>
                <a:ext uri="{FF2B5EF4-FFF2-40B4-BE49-F238E27FC236}">
                  <a16:creationId xmlns:a16="http://schemas.microsoft.com/office/drawing/2014/main" id="{72A5A2FA-9ADB-4F13-ADBB-9BAEF21E8DE4}"/>
                </a:ext>
              </a:extLst>
            </p:cNvPr>
            <p:cNvSpPr/>
            <p:nvPr/>
          </p:nvSpPr>
          <p:spPr>
            <a:xfrm rot="8143818" flipH="1">
              <a:off x="7988922" y="4576720"/>
              <a:ext cx="1137677" cy="1191706"/>
            </a:xfrm>
            <a:prstGeom prst="bentUpArrow">
              <a:avLst>
                <a:gd name="adj1" fmla="val 9254"/>
                <a:gd name="adj2" fmla="val 25000"/>
                <a:gd name="adj3" fmla="val 3214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036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356F05-0B02-4749-AFC4-5DE2A9901202}"/>
              </a:ext>
            </a:extLst>
          </p:cNvPr>
          <p:cNvSpPr/>
          <p:nvPr/>
        </p:nvSpPr>
        <p:spPr>
          <a:xfrm>
            <a:off x="774115" y="1993922"/>
            <a:ext cx="10643770" cy="1858109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727192-6EDF-44E2-BFAD-322514361E7A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746951-113C-4261-A35C-22E8AD550922}"/>
              </a:ext>
            </a:extLst>
          </p:cNvPr>
          <p:cNvSpPr txBox="1"/>
          <p:nvPr/>
        </p:nvSpPr>
        <p:spPr>
          <a:xfrm>
            <a:off x="557814" y="433368"/>
            <a:ext cx="56397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APP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소개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AutoShape 2" descr="Image result for iphone png">
            <a:extLst>
              <a:ext uri="{FF2B5EF4-FFF2-40B4-BE49-F238E27FC236}">
                <a16:creationId xmlns:a16="http://schemas.microsoft.com/office/drawing/2014/main" id="{2A3FDF88-BF34-4799-B7C0-E13C2B44C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07846" cy="22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Image result for iphone png">
            <a:extLst>
              <a:ext uri="{FF2B5EF4-FFF2-40B4-BE49-F238E27FC236}">
                <a16:creationId xmlns:a16="http://schemas.microsoft.com/office/drawing/2014/main" id="{F35724D0-3E40-4B6E-8851-91D2CCC8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51" y="2008366"/>
            <a:ext cx="4744314" cy="474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605481-43D3-48B6-A8E3-2FC95E63E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321" y1="50562" x2="54321" y2="5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5031" y="4045574"/>
            <a:ext cx="735501" cy="8081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F75857-A5B0-492E-A301-376E7EF5E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321" y1="50562" x2="54321" y2="5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3843" y="5218247"/>
            <a:ext cx="735501" cy="8081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468D02-60DE-48F0-A3B8-C8DE5CF34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321" y1="50562" x2="54321" y2="50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0445" y="4648458"/>
            <a:ext cx="735501" cy="80814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8E53B6-238F-4DC7-B78E-E359A2E4DF0D}"/>
              </a:ext>
            </a:extLst>
          </p:cNvPr>
          <p:cNvSpPr/>
          <p:nvPr/>
        </p:nvSpPr>
        <p:spPr>
          <a:xfrm>
            <a:off x="1166102" y="5484446"/>
            <a:ext cx="241444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9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관광지 정보 제공 서비스</a:t>
            </a:r>
            <a:endParaRPr lang="en-GB" sz="19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7B644-CC5F-4868-B721-3D31F719C125}"/>
              </a:ext>
            </a:extLst>
          </p:cNvPr>
          <p:cNvSpPr txBox="1"/>
          <p:nvPr/>
        </p:nvSpPr>
        <p:spPr>
          <a:xfrm>
            <a:off x="1725979" y="2176146"/>
            <a:ext cx="282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FFF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App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GB" b="1" dirty="0">
                <a:solidFill>
                  <a:srgbClr val="FFFFF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|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GB"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PhotUP</a:t>
            </a:r>
            <a:endParaRPr lang="en-GB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7D4B3236-6929-44A0-89B6-78C86067000D}"/>
              </a:ext>
            </a:extLst>
          </p:cNvPr>
          <p:cNvSpPr/>
          <p:nvPr/>
        </p:nvSpPr>
        <p:spPr>
          <a:xfrm rot="5400000">
            <a:off x="7550699" y="2327821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CDE187D1-E6F2-4C7F-AD94-72418B5C9BCF}"/>
              </a:ext>
            </a:extLst>
          </p:cNvPr>
          <p:cNvSpPr/>
          <p:nvPr/>
        </p:nvSpPr>
        <p:spPr>
          <a:xfrm rot="5400000">
            <a:off x="7510102" y="2905828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F7417A-0E55-45B0-B00F-538EC1B65B95}"/>
              </a:ext>
            </a:extLst>
          </p:cNvPr>
          <p:cNvSpPr/>
          <p:nvPr/>
        </p:nvSpPr>
        <p:spPr>
          <a:xfrm>
            <a:off x="7875092" y="2134402"/>
            <a:ext cx="3251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Deep Learning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데이터 분석을 통한 관광지 찾기</a:t>
            </a:r>
            <a:endParaRPr lang="en-GB" altLang="ko-KR" sz="16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8D9806-B68E-4BEA-AE04-438C4A361F25}"/>
              </a:ext>
            </a:extLst>
          </p:cNvPr>
          <p:cNvSpPr/>
          <p:nvPr/>
        </p:nvSpPr>
        <p:spPr>
          <a:xfrm>
            <a:off x="7805552" y="2804100"/>
            <a:ext cx="3012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 공식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 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계정 생성</a:t>
            </a:r>
            <a:endParaRPr lang="en-GB" sz="16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8CA83B-6DF3-4E31-B000-D1084DCA975B}"/>
              </a:ext>
            </a:extLst>
          </p:cNvPr>
          <p:cNvSpPr/>
          <p:nvPr/>
        </p:nvSpPr>
        <p:spPr>
          <a:xfrm>
            <a:off x="931606" y="2772011"/>
            <a:ext cx="3872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각 관광지 </a:t>
            </a:r>
            <a:r>
              <a:rPr lang="ko-KR" altLang="en-US" sz="1600" dirty="0" err="1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포토존으로</a:t>
            </a:r>
            <a:r>
              <a:rPr lang="ko-KR" altLang="en-US" sz="1600" dirty="0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안내해주며  사용자에게 각 관광지마다 최적의 사진을 찍을 수 있는 기회를 제공해준다</a:t>
            </a:r>
            <a:r>
              <a:rPr lang="en-US" altLang="ko-KR" sz="1600" dirty="0">
                <a:solidFill>
                  <a:srgbClr val="F9F9F9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.</a:t>
            </a:r>
            <a:endParaRPr lang="en-GB" altLang="ko-KR" sz="1600" dirty="0">
              <a:solidFill>
                <a:srgbClr val="F9F9F9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4CCDBA-AD5E-4466-AB6A-35F21690BE68}"/>
              </a:ext>
            </a:extLst>
          </p:cNvPr>
          <p:cNvSpPr/>
          <p:nvPr/>
        </p:nvSpPr>
        <p:spPr>
          <a:xfrm>
            <a:off x="576262" y="4289453"/>
            <a:ext cx="300428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포토존</a:t>
            </a:r>
            <a:r>
              <a:rPr lang="ko-KR" alt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안내 서비스 </a:t>
            </a: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(AR, GPS)</a:t>
            </a:r>
            <a:endParaRPr lang="en-GB" altLang="ko-KR" sz="19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1D4D9E-135D-41CE-A18D-2E0694879F8B}"/>
              </a:ext>
            </a:extLst>
          </p:cNvPr>
          <p:cNvSpPr/>
          <p:nvPr/>
        </p:nvSpPr>
        <p:spPr>
          <a:xfrm>
            <a:off x="8279346" y="4766322"/>
            <a:ext cx="3491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관광지 스탬프 수집 기능 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(AR, GPS)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FCEB3AA3-2E70-4FD5-B974-4CC28CDAD3B4}"/>
              </a:ext>
            </a:extLst>
          </p:cNvPr>
          <p:cNvSpPr/>
          <p:nvPr/>
        </p:nvSpPr>
        <p:spPr>
          <a:xfrm rot="5400000">
            <a:off x="7510102" y="3429793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13D20A-6491-4341-861C-6D50B54944E4}"/>
              </a:ext>
            </a:extLst>
          </p:cNvPr>
          <p:cNvSpPr/>
          <p:nvPr/>
        </p:nvSpPr>
        <p:spPr>
          <a:xfrm>
            <a:off x="7805552" y="3328065"/>
            <a:ext cx="3012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 내장 자체 카메라</a:t>
            </a:r>
            <a:endParaRPr lang="en-GB" sz="1600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83B01-007F-41BD-8CE8-CA96092620A5}"/>
              </a:ext>
            </a:extLst>
          </p:cNvPr>
          <p:cNvSpPr txBox="1"/>
          <p:nvPr/>
        </p:nvSpPr>
        <p:spPr>
          <a:xfrm rot="1009721">
            <a:off x="5419943" y="3103012"/>
            <a:ext cx="1569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Deep Learning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6D1EB6-5D23-4295-A114-2D708A781065}"/>
              </a:ext>
            </a:extLst>
          </p:cNvPr>
          <p:cNvSpPr txBox="1"/>
          <p:nvPr/>
        </p:nvSpPr>
        <p:spPr>
          <a:xfrm rot="20464373">
            <a:off x="5270729" y="3486578"/>
            <a:ext cx="173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빅데이터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3667F4-F7D3-422C-95E0-550A1133EEF0}"/>
              </a:ext>
            </a:extLst>
          </p:cNvPr>
          <p:cNvSpPr txBox="1"/>
          <p:nvPr/>
        </p:nvSpPr>
        <p:spPr>
          <a:xfrm rot="20576538">
            <a:off x="6030983" y="3761546"/>
            <a:ext cx="173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GPS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93FDA8-1D1D-4B8B-A12E-E661D4A2C369}"/>
              </a:ext>
            </a:extLst>
          </p:cNvPr>
          <p:cNvSpPr txBox="1"/>
          <p:nvPr/>
        </p:nvSpPr>
        <p:spPr>
          <a:xfrm rot="918137">
            <a:off x="5214472" y="4400852"/>
            <a:ext cx="173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증강현실 </a:t>
            </a:r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(AR)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0B388E-F370-4DBC-B9E2-A25126251C79}"/>
              </a:ext>
            </a:extLst>
          </p:cNvPr>
          <p:cNvSpPr txBox="1"/>
          <p:nvPr/>
        </p:nvSpPr>
        <p:spPr>
          <a:xfrm rot="20832068">
            <a:off x="5096889" y="5047249"/>
            <a:ext cx="1945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Image Recognition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A789B-EBEB-4924-B70F-E5FA121CC634}"/>
              </a:ext>
            </a:extLst>
          </p:cNvPr>
          <p:cNvSpPr txBox="1"/>
          <p:nvPr/>
        </p:nvSpPr>
        <p:spPr>
          <a:xfrm rot="819494">
            <a:off x="5778781" y="5614461"/>
            <a:ext cx="2040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머신러닝</a:t>
            </a:r>
            <a:endParaRPr lang="ko-KR" altLang="en-US" sz="2000" dirty="0">
              <a:solidFill>
                <a:schemeClr val="bg1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28" name="그림 27" descr="벡터그래픽이(가) 표시된 사진&#10;&#10;자동 생성된 설명">
            <a:extLst>
              <a:ext uri="{FF2B5EF4-FFF2-40B4-BE49-F238E27FC236}">
                <a16:creationId xmlns:a16="http://schemas.microsoft.com/office/drawing/2014/main" id="{FE0E3C03-8A85-4C07-A855-2E3C67AEA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61" y="2134402"/>
            <a:ext cx="503272" cy="4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25" grpId="0" animBg="1"/>
      <p:bldP spid="26" grpId="0"/>
      <p:bldP spid="27" grpId="0"/>
      <p:bldP spid="31" grpId="0"/>
      <p:bldP spid="34" grpId="0"/>
      <p:bldP spid="33" grpId="0" animBg="1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167DE-51AE-4F1A-B160-0D44C3961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0" b="91386" l="9910" r="89961">
                        <a14:foregroundMark x1="29086" y1="32167" x2="29086" y2="32167"/>
                        <a14:foregroundMark x1="52896" y1="20996" x2="52896" y2="20996"/>
                        <a14:foregroundMark x1="79794" y1="34186" x2="79794" y2="34186"/>
                        <a14:foregroundMark x1="58687" y1="30417" x2="58687" y2="30417"/>
                        <a14:foregroundMark x1="54698" y1="30552" x2="54698" y2="30552"/>
                        <a14:foregroundMark x1="79665" y1="57604" x2="79665" y2="57604"/>
                        <a14:foregroundMark x1="27413" y1="52355" x2="27413" y2="52355"/>
                        <a14:foregroundMark x1="25869" y1="86003" x2="25869" y2="86003"/>
                        <a14:foregroundMark x1="89961" y1="86810" x2="89961" y2="86810"/>
                        <a14:foregroundMark x1="59331" y1="91386" x2="59331" y2="91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4589" y="1744608"/>
            <a:ext cx="4848828" cy="463665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6386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우리 앱만의 </a:t>
            </a:r>
            <a:endParaRPr lang="en-US" altLang="ko-KR" sz="54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특징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2891" y="2455639"/>
            <a:ext cx="6293257" cy="169433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BDB3BB-9326-4BE7-BB1C-74339B0E13DD}"/>
              </a:ext>
            </a:extLst>
          </p:cNvPr>
          <p:cNvSpPr/>
          <p:nvPr/>
        </p:nvSpPr>
        <p:spPr>
          <a:xfrm>
            <a:off x="660370" y="2753246"/>
            <a:ext cx="62932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500" b="1" dirty="0">
                <a:solidFill>
                  <a:srgbClr val="F9F9F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OUR UNIQUE SELLING POINT (USP)</a:t>
            </a:r>
            <a:endParaRPr lang="en-GB" sz="2500" b="1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ADB4F92-DB9C-4515-9BF9-215D7842849C}"/>
              </a:ext>
            </a:extLst>
          </p:cNvPr>
          <p:cNvSpPr/>
          <p:nvPr/>
        </p:nvSpPr>
        <p:spPr>
          <a:xfrm rot="5400000">
            <a:off x="816500" y="4768496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1F108208-026A-46DD-BEE8-495371FDA5C9}"/>
              </a:ext>
            </a:extLst>
          </p:cNvPr>
          <p:cNvSpPr/>
          <p:nvPr/>
        </p:nvSpPr>
        <p:spPr>
          <a:xfrm rot="5400000">
            <a:off x="820408" y="5632095"/>
            <a:ext cx="179754" cy="153437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6FAEAF-4854-464D-9FEB-1F0CDB46BB22}"/>
              </a:ext>
            </a:extLst>
          </p:cNvPr>
          <p:cNvSpPr txBox="1"/>
          <p:nvPr/>
        </p:nvSpPr>
        <p:spPr>
          <a:xfrm>
            <a:off x="692890" y="3429000"/>
            <a:ext cx="622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세계 최초</a:t>
            </a:r>
            <a:r>
              <a:rPr lang="en-US" altLang="ko-KR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관광지 </a:t>
            </a:r>
            <a:r>
              <a:rPr lang="ko-KR" altLang="en-US" sz="20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포토존</a:t>
            </a:r>
            <a:r>
              <a:rPr lang="ko-KR" altLang="en-US" sz="20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안내 서비스 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E54CD-DECA-4A7D-BA74-13FBE6D8853A}"/>
              </a:ext>
            </a:extLst>
          </p:cNvPr>
          <p:cNvSpPr txBox="1"/>
          <p:nvPr/>
        </p:nvSpPr>
        <p:spPr>
          <a:xfrm>
            <a:off x="1126067" y="5495866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국내 </a:t>
            </a:r>
            <a:r>
              <a:rPr lang="ko-KR" altLang="en-US" sz="200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및 해외 관광지 </a:t>
            </a:r>
            <a:r>
              <a:rPr lang="ko-KR" altLang="en-US" sz="2000" dirty="0" err="1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스템프</a:t>
            </a:r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44586-B290-4D76-9348-8EC468B8F815}"/>
              </a:ext>
            </a:extLst>
          </p:cNvPr>
          <p:cNvSpPr txBox="1"/>
          <p:nvPr/>
        </p:nvSpPr>
        <p:spPr>
          <a:xfrm>
            <a:off x="1126067" y="4639095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앱 공식 자체 카메라 </a:t>
            </a:r>
            <a:r>
              <a:rPr lang="en-US" altLang="ko-KR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&amp; SNS </a:t>
            </a:r>
            <a:r>
              <a:rPr lang="ko-KR" altLang="en-US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계정</a:t>
            </a:r>
          </a:p>
        </p:txBody>
      </p:sp>
    </p:spTree>
    <p:extLst>
      <p:ext uri="{BB962C8B-B14F-4D97-AF65-F5344CB8AC3E}">
        <p14:creationId xmlns:p14="http://schemas.microsoft.com/office/powerpoint/2010/main" val="288387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" grpId="0"/>
      <p:bldP spid="3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45783D-94EB-444F-8479-62E15B978552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BB3F-5D7A-4F46-B353-BDE2C7063EEE}"/>
              </a:ext>
            </a:extLst>
          </p:cNvPr>
          <p:cNvSpPr txBox="1"/>
          <p:nvPr/>
        </p:nvSpPr>
        <p:spPr>
          <a:xfrm>
            <a:off x="557813" y="433368"/>
            <a:ext cx="638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유사앱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비교</a:t>
            </a:r>
            <a:endParaRPr lang="en-US" altLang="ko-KR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A3A04D-4ACB-43AB-900E-A95F76840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8" y="1756277"/>
            <a:ext cx="2301561" cy="2360574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C80E7697-98CF-48C8-A7EE-534B29461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158" y="1763450"/>
            <a:ext cx="2415154" cy="23605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7A763E-1339-4D57-8B56-55AEA3C1A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63" y="1804589"/>
            <a:ext cx="2368037" cy="23521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1D0D0C-1E03-44B4-9BCD-B3BA4413578D}"/>
              </a:ext>
            </a:extLst>
          </p:cNvPr>
          <p:cNvSpPr/>
          <p:nvPr/>
        </p:nvSpPr>
        <p:spPr>
          <a:xfrm>
            <a:off x="688218" y="4941013"/>
            <a:ext cx="10989873" cy="1410968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36385-044F-441B-9259-4E12265E65EA}"/>
              </a:ext>
            </a:extLst>
          </p:cNvPr>
          <p:cNvSpPr txBox="1"/>
          <p:nvPr/>
        </p:nvSpPr>
        <p:spPr>
          <a:xfrm>
            <a:off x="688218" y="5077110"/>
            <a:ext cx="27449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로 현위치에서 목적지 방향과 거리 제공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내비게이션 기능 </a:t>
            </a: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99879-8F0C-45E6-8C08-B57BA32F7132}"/>
              </a:ext>
            </a:extLst>
          </p:cNvPr>
          <p:cNvSpPr txBox="1"/>
          <p:nvPr/>
        </p:nvSpPr>
        <p:spPr>
          <a:xfrm>
            <a:off x="698492" y="4116851"/>
            <a:ext cx="250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AB49C"/>
                </a:solidFill>
              </a:rPr>
              <a:t>Augmented Reality Map</a:t>
            </a:r>
          </a:p>
          <a:p>
            <a:endParaRPr lang="ko-KR" altLang="en-US" b="1" dirty="0">
              <a:solidFill>
                <a:srgbClr val="1AB49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ADB225-B6A7-45D5-8CD1-5AB1D4933BBC}"/>
              </a:ext>
            </a:extLst>
          </p:cNvPr>
          <p:cNvSpPr txBox="1"/>
          <p:nvPr/>
        </p:nvSpPr>
        <p:spPr>
          <a:xfrm>
            <a:off x="3494962" y="4101778"/>
            <a:ext cx="250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1AB49C"/>
                </a:solidFill>
              </a:rPr>
              <a:t>ViewRanger</a:t>
            </a:r>
            <a:endParaRPr lang="ko-KR" altLang="en-US" b="1" dirty="0">
              <a:solidFill>
                <a:srgbClr val="1AB49C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8AA2F-EFCF-43F1-8A3E-04A24A6117E9}"/>
              </a:ext>
            </a:extLst>
          </p:cNvPr>
          <p:cNvSpPr txBox="1"/>
          <p:nvPr/>
        </p:nvSpPr>
        <p:spPr>
          <a:xfrm>
            <a:off x="6175384" y="4162787"/>
            <a:ext cx="28749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1AB49C"/>
                </a:solidFill>
              </a:rPr>
              <a:t>SOVS</a:t>
            </a:r>
            <a:endParaRPr lang="ko-KR" altLang="en-US" sz="1700" b="1" dirty="0">
              <a:solidFill>
                <a:srgbClr val="1AB49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97BED-82F2-46E3-9541-DF30AA86BA99}"/>
              </a:ext>
            </a:extLst>
          </p:cNvPr>
          <p:cNvSpPr txBox="1"/>
          <p:nvPr/>
        </p:nvSpPr>
        <p:spPr>
          <a:xfrm>
            <a:off x="9050326" y="4068232"/>
            <a:ext cx="250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AB49C"/>
                </a:solidFill>
              </a:rPr>
              <a:t>스탬프 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4D0A7-3BAB-4852-8200-5E693284AE75}"/>
              </a:ext>
            </a:extLst>
          </p:cNvPr>
          <p:cNvSpPr txBox="1"/>
          <p:nvPr/>
        </p:nvSpPr>
        <p:spPr>
          <a:xfrm>
            <a:off x="3370084" y="5077109"/>
            <a:ext cx="27449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풍경 인식해 </a:t>
            </a: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로 정보 제공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경로 추천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여행 친구와 공유 가능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6BE381-156B-4B85-90A3-4D567058D1FE}"/>
              </a:ext>
            </a:extLst>
          </p:cNvPr>
          <p:cNvSpPr txBox="1"/>
          <p:nvPr/>
        </p:nvSpPr>
        <p:spPr>
          <a:xfrm>
            <a:off x="6111237" y="5025738"/>
            <a:ext cx="27449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실루엣으로 내가 원하는 인물구</a:t>
            </a:r>
            <a:r>
              <a:rPr lang="ko-KR" altLang="en-US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도</a:t>
            </a: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표현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(2</a:t>
            </a:r>
            <a:r>
              <a:rPr lang="ko-KR" altLang="en-US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인 이상 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카메라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ko-KR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앱 기능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 (</a:t>
            </a:r>
            <a:r>
              <a:rPr lang="ko-KR" altLang="en-US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셀카 포즈 </a:t>
            </a:r>
            <a:r>
              <a:rPr lang="en-US" altLang="ko-KR" sz="16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6C9A9D-C203-4B20-B95E-0B70C6130255}"/>
              </a:ext>
            </a:extLst>
          </p:cNvPr>
          <p:cNvSpPr txBox="1"/>
          <p:nvPr/>
        </p:nvSpPr>
        <p:spPr>
          <a:xfrm>
            <a:off x="8975272" y="5066494"/>
            <a:ext cx="27449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AR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을 이용한 여행지별 스탬프 수집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지역별</a:t>
            </a:r>
            <a:r>
              <a:rPr lang="en-US" altLang="ko-KR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, </a:t>
            </a:r>
            <a:r>
              <a:rPr lang="ko-KR" altLang="en-US" sz="1700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관광지별 미션과 그에 대한 보상</a:t>
            </a:r>
            <a:endParaRPr lang="en-US" altLang="ko-KR" sz="1700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C5B00B1-197F-446D-9FC4-24108E017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84" y="1812264"/>
            <a:ext cx="2298818" cy="22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5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93387" y="1439694"/>
            <a:ext cx="11332724" cy="448445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461230" y="28201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 장점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ECAA5-CE43-45C3-929B-023432F9E15E}"/>
              </a:ext>
            </a:extLst>
          </p:cNvPr>
          <p:cNvSpPr txBox="1"/>
          <p:nvPr/>
        </p:nvSpPr>
        <p:spPr>
          <a:xfrm>
            <a:off x="666344" y="1927877"/>
            <a:ext cx="111868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1.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사진 찍는 재미 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UP</a:t>
            </a:r>
          </a:p>
          <a:p>
            <a:pPr>
              <a:lnSpc>
                <a:spcPct val="200000"/>
              </a:lnSpc>
            </a:pPr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2. Stamp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이벤트로 여행의 재미가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UP</a:t>
            </a:r>
          </a:p>
          <a:p>
            <a:pPr>
              <a:lnSpc>
                <a:spcPct val="200000"/>
              </a:lnSpc>
            </a:pPr>
            <a:r>
              <a:rPr lang="en-US" altLang="ko-KR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3. 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현실감 넘치게 </a:t>
            </a:r>
            <a:r>
              <a:rPr lang="ko-KR" altLang="en-US" sz="4400" dirty="0" err="1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포토존으로</a:t>
            </a:r>
            <a:r>
              <a:rPr lang="ko-KR" altLang="en-US" sz="4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</a:t>
            </a:r>
            <a:r>
              <a:rPr lang="en-US" altLang="ko-KR" sz="44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GO</a:t>
            </a:r>
          </a:p>
          <a:p>
            <a:endParaRPr lang="ko-KR" altLang="en-US" sz="4400" b="1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735179-4BB0-4B51-BF35-1FB072A5DD94}"/>
              </a:ext>
            </a:extLst>
          </p:cNvPr>
          <p:cNvGrpSpPr/>
          <p:nvPr/>
        </p:nvGrpSpPr>
        <p:grpSpPr>
          <a:xfrm>
            <a:off x="7322036" y="3531555"/>
            <a:ext cx="5043629" cy="2880772"/>
            <a:chOff x="3449518" y="690267"/>
            <a:chExt cx="5271250" cy="293530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487C77B-68A2-4729-BEA6-182B607FA927}"/>
                </a:ext>
              </a:extLst>
            </p:cNvPr>
            <p:cNvGrpSpPr/>
            <p:nvPr/>
          </p:nvGrpSpPr>
          <p:grpSpPr>
            <a:xfrm>
              <a:off x="3449518" y="690267"/>
              <a:ext cx="5271250" cy="2935307"/>
              <a:chOff x="2169027" y="652899"/>
              <a:chExt cx="5271250" cy="293530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EDB005D-D225-48E3-8E1E-BB0B1CF68021}"/>
                  </a:ext>
                </a:extLst>
              </p:cNvPr>
              <p:cNvGrpSpPr/>
              <p:nvPr/>
            </p:nvGrpSpPr>
            <p:grpSpPr>
              <a:xfrm>
                <a:off x="2169027" y="652899"/>
                <a:ext cx="5271250" cy="2935307"/>
                <a:chOff x="1793189" y="2114336"/>
                <a:chExt cx="5271250" cy="2935307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A3EB4DC3-F95B-418B-A8C5-85B4AEBC65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5833" r="6253"/>
                <a:stretch/>
              </p:blipFill>
              <p:spPr>
                <a:xfrm>
                  <a:off x="2557825" y="2508624"/>
                  <a:ext cx="3741977" cy="214673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BAA17F5-EAEC-473D-90B0-2F3DB4E98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873" y="3375300"/>
                  <a:ext cx="395262" cy="413380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936D161D-9E4E-4DE6-83CA-A3595B907C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15749">
                  <a:off x="4420678" y="3859188"/>
                  <a:ext cx="365811" cy="365811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50C8549A-14F2-4F60-9C97-B57595AB05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84" t="11443" r="17172" b="11695"/>
                <a:stretch/>
              </p:blipFill>
              <p:spPr>
                <a:xfrm rot="16200000">
                  <a:off x="2961160" y="946365"/>
                  <a:ext cx="2935307" cy="5271250"/>
                </a:xfrm>
                <a:prstGeom prst="rect">
                  <a:avLst/>
                </a:prstGeom>
              </p:spPr>
            </p:pic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BEC34A5-74FF-407C-811F-AEA3A39848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019" b="84368" l="22292" r="72500"/>
                        </a14:imgEffect>
                      </a14:imgLayer>
                    </a14:imgProps>
                  </a:ext>
                </a:extLst>
              </a:blip>
              <a:srcRect l="21098" t="71841" r="26814" b="13850"/>
              <a:stretch/>
            </p:blipFill>
            <p:spPr>
              <a:xfrm>
                <a:off x="3023525" y="2769454"/>
                <a:ext cx="3083450" cy="412042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94BEE4-442B-4B86-8738-FD257857E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691347" y="1908742"/>
              <a:ext cx="2096103" cy="524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26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OUR </a:t>
            </a:r>
            <a:r>
              <a:rPr lang="en-GB" sz="5400" b="1" dirty="0">
                <a:solidFill>
                  <a:srgbClr val="1AB49C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TARGET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57813" y="2436500"/>
            <a:ext cx="11125672" cy="299847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래픽 7" descr="과녁">
            <a:extLst>
              <a:ext uri="{FF2B5EF4-FFF2-40B4-BE49-F238E27FC236}">
                <a16:creationId xmlns:a16="http://schemas.microsoft.com/office/drawing/2014/main" id="{8D749D84-EB90-4953-8236-FDF97FC8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288" y="47198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15E999-226C-453A-8776-B9F83DFA07F2}"/>
              </a:ext>
            </a:extLst>
          </p:cNvPr>
          <p:cNvSpPr txBox="1"/>
          <p:nvPr/>
        </p:nvSpPr>
        <p:spPr>
          <a:xfrm>
            <a:off x="1481924" y="27100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2030</a:t>
            </a:r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세대</a:t>
            </a:r>
          </a:p>
        </p:txBody>
      </p:sp>
      <p:pic>
        <p:nvPicPr>
          <p:cNvPr id="11" name="그래픽 10" descr="사용자">
            <a:extLst>
              <a:ext uri="{FF2B5EF4-FFF2-40B4-BE49-F238E27FC236}">
                <a16:creationId xmlns:a16="http://schemas.microsoft.com/office/drawing/2014/main" id="{CB4DDEDB-08B9-409C-9269-C0047E15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2650235"/>
            <a:ext cx="642751" cy="642751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E9124AFA-611C-4406-9750-BE146E033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3292986"/>
            <a:ext cx="642751" cy="6427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DBB0B-6582-418C-B0D5-F76704E7A93B}"/>
              </a:ext>
            </a:extLst>
          </p:cNvPr>
          <p:cNvSpPr txBox="1"/>
          <p:nvPr/>
        </p:nvSpPr>
        <p:spPr>
          <a:xfrm>
            <a:off x="1481924" y="33527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성별불문</a:t>
            </a:r>
            <a:endParaRPr lang="ko-KR" altLang="en-US" sz="28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A5634F8C-9F92-4C43-A1CE-A1707BB40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493" y="3963673"/>
            <a:ext cx="642751" cy="642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0328B8-3AA5-4959-A826-6801BCB41B6F}"/>
              </a:ext>
            </a:extLst>
          </p:cNvPr>
          <p:cNvSpPr txBox="1"/>
          <p:nvPr/>
        </p:nvSpPr>
        <p:spPr>
          <a:xfrm>
            <a:off x="1481924" y="3995502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관광객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5CC84-F37E-4832-8CA6-31E2AB70DE61}"/>
              </a:ext>
            </a:extLst>
          </p:cNvPr>
          <p:cNvSpPr txBox="1"/>
          <p:nvPr/>
        </p:nvSpPr>
        <p:spPr>
          <a:xfrm>
            <a:off x="3089249" y="2709999"/>
            <a:ext cx="273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+ 5060</a:t>
            </a:r>
            <a:r>
              <a:rPr lang="ko-KR" altLang="en-US" sz="28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세대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23B9C-ADA8-4723-95AE-968578458C9F}"/>
              </a:ext>
            </a:extLst>
          </p:cNvPr>
          <p:cNvSpPr txBox="1"/>
          <p:nvPr/>
        </p:nvSpPr>
        <p:spPr>
          <a:xfrm rot="21033037">
            <a:off x="433325" y="3231853"/>
            <a:ext cx="9808557" cy="1446550"/>
          </a:xfrm>
          <a:prstGeom prst="rect">
            <a:avLst/>
          </a:prstGeom>
          <a:solidFill>
            <a:schemeClr val="bg1"/>
          </a:solidFill>
          <a:ln w="76200">
            <a:solidFill>
              <a:srgbClr val="1AB49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2030</a:t>
            </a:r>
            <a:r>
              <a:rPr lang="ko-KR" altLang="en-US" sz="88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세대 관광객</a:t>
            </a:r>
          </a:p>
        </p:txBody>
      </p:sp>
      <p:pic>
        <p:nvPicPr>
          <p:cNvPr id="18" name="Picture 2" descr="ì¬íìì ëí ì´ë¯¸ì§ ê²ìê²°ê³¼">
            <a:extLst>
              <a:ext uri="{FF2B5EF4-FFF2-40B4-BE49-F238E27FC236}">
                <a16:creationId xmlns:a16="http://schemas.microsoft.com/office/drawing/2014/main" id="{C61AF1FC-D5EE-4BCD-A96E-523A47F9C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976" y="1290261"/>
            <a:ext cx="4648199" cy="46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25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93386" y="1307355"/>
            <a:ext cx="11332724" cy="527834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263263" y="28201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홍보 방안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25613-F81C-4A5E-96AB-DF1221D745FB}"/>
              </a:ext>
            </a:extLst>
          </p:cNvPr>
          <p:cNvSpPr txBox="1"/>
          <p:nvPr/>
        </p:nvSpPr>
        <p:spPr>
          <a:xfrm>
            <a:off x="659794" y="1581150"/>
            <a:ext cx="91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 공식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계정          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를 이용률 높은 </a:t>
            </a:r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2030 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세대 타겟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9273416-E463-4FCA-9262-66BB87F5D6C3}"/>
              </a:ext>
            </a:extLst>
          </p:cNvPr>
          <p:cNvCxnSpPr>
            <a:cxnSpLocks/>
          </p:cNvCxnSpPr>
          <p:nvPr/>
        </p:nvCxnSpPr>
        <p:spPr>
          <a:xfrm>
            <a:off x="3081681" y="1811982"/>
            <a:ext cx="361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FF63DC-5C60-48AD-9804-7175C8D675BA}"/>
              </a:ext>
            </a:extLst>
          </p:cNvPr>
          <p:cNvSpPr txBox="1"/>
          <p:nvPr/>
        </p:nvSpPr>
        <p:spPr>
          <a:xfrm>
            <a:off x="2838450" y="2161631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#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해시태그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AD5506-CC0D-404F-8589-0FB708923E05}"/>
              </a:ext>
            </a:extLst>
          </p:cNvPr>
          <p:cNvSpPr txBox="1"/>
          <p:nvPr/>
        </p:nvSpPr>
        <p:spPr>
          <a:xfrm>
            <a:off x="2816994" y="2690030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팔로우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이벤트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B5C631-0125-412A-A28B-7029543CCF59}"/>
              </a:ext>
            </a:extLst>
          </p:cNvPr>
          <p:cNvSpPr txBox="1"/>
          <p:nvPr/>
        </p:nvSpPr>
        <p:spPr>
          <a:xfrm>
            <a:off x="2838450" y="3242751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공유 이벤트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F463B8-AB35-451D-AD77-446F846CDADE}"/>
              </a:ext>
            </a:extLst>
          </p:cNvPr>
          <p:cNvSpPr txBox="1"/>
          <p:nvPr/>
        </p:nvSpPr>
        <p:spPr>
          <a:xfrm>
            <a:off x="1846515" y="4210817"/>
            <a:ext cx="901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리뷰</a:t>
            </a:r>
          </a:p>
        </p:txBody>
      </p:sp>
      <p:pic>
        <p:nvPicPr>
          <p:cNvPr id="30" name="그래픽 29" descr="메가폰">
            <a:extLst>
              <a:ext uri="{FF2B5EF4-FFF2-40B4-BE49-F238E27FC236}">
                <a16:creationId xmlns:a16="http://schemas.microsoft.com/office/drawing/2014/main" id="{14FD6D00-2BD1-4F81-B32D-AF6182C96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2134945"/>
            <a:ext cx="457200" cy="457200"/>
          </a:xfrm>
          <a:prstGeom prst="rect">
            <a:avLst/>
          </a:prstGeom>
        </p:spPr>
      </p:pic>
      <p:pic>
        <p:nvPicPr>
          <p:cNvPr id="31" name="그래픽 30" descr="메가폰">
            <a:extLst>
              <a:ext uri="{FF2B5EF4-FFF2-40B4-BE49-F238E27FC236}">
                <a16:creationId xmlns:a16="http://schemas.microsoft.com/office/drawing/2014/main" id="{11C1785A-1320-4AE0-ADC6-351683D45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2670118"/>
            <a:ext cx="457200" cy="457200"/>
          </a:xfrm>
          <a:prstGeom prst="rect">
            <a:avLst/>
          </a:prstGeom>
        </p:spPr>
      </p:pic>
      <p:pic>
        <p:nvPicPr>
          <p:cNvPr id="33" name="그래픽 32" descr="메가폰">
            <a:extLst>
              <a:ext uri="{FF2B5EF4-FFF2-40B4-BE49-F238E27FC236}">
                <a16:creationId xmlns:a16="http://schemas.microsoft.com/office/drawing/2014/main" id="{A391E703-1C82-46A6-B844-6DFFEF5A5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250" y="3198817"/>
            <a:ext cx="457200" cy="4572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7102E1-E3B6-4A12-91FA-D1187813C801}"/>
              </a:ext>
            </a:extLst>
          </p:cNvPr>
          <p:cNvCxnSpPr>
            <a:cxnSpLocks/>
          </p:cNvCxnSpPr>
          <p:nvPr/>
        </p:nvCxnSpPr>
        <p:spPr>
          <a:xfrm>
            <a:off x="2645333" y="4410802"/>
            <a:ext cx="288196" cy="13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21CCC9-E813-4822-97F8-92AB4700C8EE}"/>
              </a:ext>
            </a:extLst>
          </p:cNvPr>
          <p:cNvSpPr txBox="1"/>
          <p:nvPr/>
        </p:nvSpPr>
        <p:spPr>
          <a:xfrm>
            <a:off x="2946792" y="4165793"/>
            <a:ext cx="820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20~50</a:t>
            </a:r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대 남녀 타겟</a:t>
            </a:r>
          </a:p>
        </p:txBody>
      </p:sp>
      <p:pic>
        <p:nvPicPr>
          <p:cNvPr id="15" name="그래픽 14" descr="메가폰">
            <a:extLst>
              <a:ext uri="{FF2B5EF4-FFF2-40B4-BE49-F238E27FC236}">
                <a16:creationId xmlns:a16="http://schemas.microsoft.com/office/drawing/2014/main" id="{4E800C97-E7AF-41E0-B335-8A92AD695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6518" y="4711510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2F028B-A20A-4F23-860D-0487EC7B8AF9}"/>
              </a:ext>
            </a:extLst>
          </p:cNvPr>
          <p:cNvSpPr txBox="1"/>
          <p:nvPr/>
        </p:nvSpPr>
        <p:spPr>
          <a:xfrm>
            <a:off x="2883444" y="4729111"/>
            <a:ext cx="147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앱스토어</a:t>
            </a:r>
          </a:p>
        </p:txBody>
      </p:sp>
      <p:pic>
        <p:nvPicPr>
          <p:cNvPr id="17" name="그래픽 16" descr="메가폰">
            <a:extLst>
              <a:ext uri="{FF2B5EF4-FFF2-40B4-BE49-F238E27FC236}">
                <a16:creationId xmlns:a16="http://schemas.microsoft.com/office/drawing/2014/main" id="{3E453866-B040-40F8-BD8A-58C8A2F6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6518" y="5227282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C85AFF-04E6-4991-BF30-D0A946D20E55}"/>
              </a:ext>
            </a:extLst>
          </p:cNvPr>
          <p:cNvSpPr txBox="1"/>
          <p:nvPr/>
        </p:nvSpPr>
        <p:spPr>
          <a:xfrm>
            <a:off x="2913718" y="5256578"/>
            <a:ext cx="243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카페 및 블로그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0F84DE-8985-4DD9-857E-81F48ED1A5C1}"/>
              </a:ext>
            </a:extLst>
          </p:cNvPr>
          <p:cNvSpPr txBox="1"/>
          <p:nvPr/>
        </p:nvSpPr>
        <p:spPr>
          <a:xfrm>
            <a:off x="1136847" y="5782637"/>
            <a:ext cx="180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버스 광고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F07326A-2753-44B2-91E5-4595A60EF753}"/>
              </a:ext>
            </a:extLst>
          </p:cNvPr>
          <p:cNvCxnSpPr>
            <a:cxnSpLocks/>
          </p:cNvCxnSpPr>
          <p:nvPr/>
        </p:nvCxnSpPr>
        <p:spPr>
          <a:xfrm>
            <a:off x="2628900" y="6013469"/>
            <a:ext cx="361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3A2BAE-8EE5-460C-B48A-F069CCB7C2DC}"/>
              </a:ext>
            </a:extLst>
          </p:cNvPr>
          <p:cNvSpPr txBox="1"/>
          <p:nvPr/>
        </p:nvSpPr>
        <p:spPr>
          <a:xfrm>
            <a:off x="3027326" y="5782637"/>
            <a:ext cx="820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전연령층 타겟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CA718D-C57E-4BEC-B226-026D0D11A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962" y="2005672"/>
            <a:ext cx="3955373" cy="4044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6E2713-9401-4203-8D06-CBA638D57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748" y="2005672"/>
            <a:ext cx="5177861" cy="4320228"/>
          </a:xfrm>
          <a:prstGeom prst="rect">
            <a:avLst/>
          </a:prstGeom>
        </p:spPr>
      </p:pic>
      <p:pic>
        <p:nvPicPr>
          <p:cNvPr id="28" name="그래픽 27" descr="메가폰">
            <a:extLst>
              <a:ext uri="{FF2B5EF4-FFF2-40B4-BE49-F238E27FC236}">
                <a16:creationId xmlns:a16="http://schemas.microsoft.com/office/drawing/2014/main" id="{A94E4BF1-1395-4D11-9387-E295A5138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6733" y="3692435"/>
            <a:ext cx="457200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743786-02BC-4BDB-9028-2BE4F4B14478}"/>
              </a:ext>
            </a:extLst>
          </p:cNvPr>
          <p:cNvSpPr txBox="1"/>
          <p:nvPr/>
        </p:nvSpPr>
        <p:spPr>
          <a:xfrm>
            <a:off x="2846339" y="3736870"/>
            <a:ext cx="262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SNS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인증샷 업로드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E0A33D-37E6-4379-A3CB-BFBD0F00E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835" y="2005672"/>
            <a:ext cx="3560379" cy="44893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CDE81F-ABAD-49E4-9622-D1853FB85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1751" y="4614863"/>
            <a:ext cx="6887622" cy="11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444691" y="2326068"/>
            <a:ext cx="11125672" cy="299847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B1940-A6D2-47FC-9238-25AC6C1EDE72}"/>
              </a:ext>
            </a:extLst>
          </p:cNvPr>
          <p:cNvSpPr txBox="1"/>
          <p:nvPr/>
        </p:nvSpPr>
        <p:spPr>
          <a:xfrm>
            <a:off x="1189454" y="2697988"/>
            <a:ext cx="422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배너 광고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26528-888C-443C-BC57-2E705CBB13D6}"/>
              </a:ext>
            </a:extLst>
          </p:cNvPr>
          <p:cNvSpPr txBox="1"/>
          <p:nvPr/>
        </p:nvSpPr>
        <p:spPr>
          <a:xfrm>
            <a:off x="1189454" y="4024812"/>
            <a:ext cx="850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스탬프 이벤트를 활용한 기업과의 제휴</a:t>
            </a:r>
          </a:p>
        </p:txBody>
      </p:sp>
      <p:pic>
        <p:nvPicPr>
          <p:cNvPr id="18" name="그래픽 17" descr="전구 및 기어 ">
            <a:extLst>
              <a:ext uri="{FF2B5EF4-FFF2-40B4-BE49-F238E27FC236}">
                <a16:creationId xmlns:a16="http://schemas.microsoft.com/office/drawing/2014/main" id="{89519179-C07D-4E23-B82F-7384643A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13" y="2624789"/>
            <a:ext cx="676075" cy="676075"/>
          </a:xfrm>
          <a:prstGeom prst="rect">
            <a:avLst/>
          </a:prstGeom>
        </p:spPr>
      </p:pic>
      <p:pic>
        <p:nvPicPr>
          <p:cNvPr id="10" name="그래픽 9" descr="전구 및 기어 ">
            <a:extLst>
              <a:ext uri="{FF2B5EF4-FFF2-40B4-BE49-F238E27FC236}">
                <a16:creationId xmlns:a16="http://schemas.microsoft.com/office/drawing/2014/main" id="{6E28C72D-71BB-404D-BD64-A3A2159A2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13" y="3951840"/>
            <a:ext cx="676075" cy="676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7EDC84-BDCE-4B2D-835B-820BE83838FA}"/>
              </a:ext>
            </a:extLst>
          </p:cNvPr>
          <p:cNvSpPr txBox="1"/>
          <p:nvPr/>
        </p:nvSpPr>
        <p:spPr>
          <a:xfrm>
            <a:off x="444691" y="553366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이윤 창출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629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D50D65B-829B-420D-97F8-8C5D537D5764}"/>
              </a:ext>
            </a:extLst>
          </p:cNvPr>
          <p:cNvGrpSpPr/>
          <p:nvPr/>
        </p:nvGrpSpPr>
        <p:grpSpPr>
          <a:xfrm>
            <a:off x="2512144" y="-402310"/>
            <a:ext cx="4345855" cy="7493771"/>
            <a:chOff x="-1775591" y="158514"/>
            <a:chExt cx="2997724" cy="57220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D84D5A-80B2-41CD-B81A-1A80D5C7E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34" b="67766" l="34533" r="68133">
                          <a14:foregroundMark x1="56400" y1="34783" x2="49200" y2="34033"/>
                          <a14:foregroundMark x1="49200" y1="34033" x2="56133" y2="35157"/>
                          <a14:foregroundMark x1="56133" y1="35157" x2="50800" y2="32759"/>
                          <a14:foregroundMark x1="50800" y1="32759" x2="46133" y2="35457"/>
                          <a14:foregroundMark x1="52800" y1="32684" x2="45333" y2="32909"/>
                          <a14:foregroundMark x1="45333" y1="32909" x2="40400" y2="35457"/>
                          <a14:foregroundMark x1="40400" y1="35457" x2="49067" y2="35607"/>
                          <a14:foregroundMark x1="49067" y1="35607" x2="57600" y2="34933"/>
                          <a14:foregroundMark x1="57600" y1="34933" x2="51067" y2="32984"/>
                          <a14:foregroundMark x1="51067" y1="32984" x2="49200" y2="33058"/>
                          <a14:foregroundMark x1="58533" y1="32009" x2="44933" y2="32384"/>
                          <a14:foregroundMark x1="44933" y1="32384" x2="40000" y2="35757"/>
                          <a14:foregroundMark x1="40000" y1="35757" x2="50400" y2="37406"/>
                          <a14:foregroundMark x1="50400" y1="37406" x2="58800" y2="37106"/>
                          <a14:foregroundMark x1="58800" y1="37106" x2="62267" y2="33808"/>
                          <a14:foregroundMark x1="62267" y1="33808" x2="56667" y2="32009"/>
                          <a14:foregroundMark x1="53200" y1="33058" x2="38533" y2="32384"/>
                          <a14:foregroundMark x1="38533" y1="32384" x2="37733" y2="36282"/>
                          <a14:foregroundMark x1="37733" y1="36282" x2="44133" y2="37631"/>
                          <a14:foregroundMark x1="44133" y1="37631" x2="59200" y2="37106"/>
                          <a14:foregroundMark x1="59200" y1="37106" x2="64933" y2="34858"/>
                          <a14:foregroundMark x1="64933" y1="34858" x2="59867" y2="32309"/>
                          <a14:foregroundMark x1="59867" y1="32309" x2="46933" y2="32534"/>
                          <a14:foregroundMark x1="44000" y1="35757" x2="65067" y2="36357"/>
                          <a14:foregroundMark x1="36667" y1="35457" x2="36800" y2="63568"/>
                          <a14:foregroundMark x1="36800" y1="63568" x2="40267" y2="66792"/>
                          <a14:foregroundMark x1="40267" y1="66792" x2="53867" y2="67766"/>
                          <a14:foregroundMark x1="53867" y1="67766" x2="61600" y2="66717"/>
                          <a14:foregroundMark x1="61600" y1="66717" x2="42267" y2="66492"/>
                          <a14:foregroundMark x1="42267" y1="66492" x2="39067" y2="65592"/>
                          <a14:foregroundMark x1="38267" y1="36957" x2="40400" y2="53523"/>
                          <a14:foregroundMark x1="40400" y1="53523" x2="37467" y2="57196"/>
                          <a14:foregroundMark x1="37467" y1="57196" x2="37733" y2="60795"/>
                          <a14:foregroundMark x1="37333" y1="38681" x2="38400" y2="55847"/>
                          <a14:foregroundMark x1="65200" y1="37331" x2="65333" y2="60045"/>
                          <a14:foregroundMark x1="50800" y1="42354" x2="60000" y2="42354"/>
                        </a14:backgroundRemoval>
                      </a14:imgEffect>
                    </a14:imgLayer>
                  </a14:imgProps>
                </a:ext>
              </a:extLst>
            </a:blip>
            <a:srcRect l="30382" t="26871" r="27655" b="28096"/>
            <a:stretch/>
          </p:blipFill>
          <p:spPr>
            <a:xfrm>
              <a:off x="-1775591" y="158514"/>
              <a:ext cx="2997724" cy="572207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20C1E6-AFDE-4254-A0D9-E8DA08FB5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16960" y="4448463"/>
              <a:ext cx="2082603" cy="48791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284BF2-A65D-4518-AAF3-48BC00E32BFD}"/>
              </a:ext>
            </a:extLst>
          </p:cNvPr>
          <p:cNvSpPr txBox="1"/>
          <p:nvPr/>
        </p:nvSpPr>
        <p:spPr>
          <a:xfrm>
            <a:off x="7565306" y="5147012"/>
            <a:ext cx="422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AB49C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“ </a:t>
            </a:r>
            <a:r>
              <a:rPr lang="ko-KR" altLang="en-US" sz="4000" b="1" dirty="0">
                <a:solidFill>
                  <a:srgbClr val="1AB49C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배너 광고 </a:t>
            </a:r>
            <a:r>
              <a:rPr lang="en-US" altLang="ko-KR" sz="4000" b="1" dirty="0">
                <a:solidFill>
                  <a:srgbClr val="1AB49C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”</a:t>
            </a:r>
            <a:endParaRPr lang="ko-KR" altLang="en-US" sz="4000" b="1" dirty="0">
              <a:solidFill>
                <a:srgbClr val="1AB49C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3503A-F75B-4F3F-BF20-2F0830DEBC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99" y="77772"/>
            <a:ext cx="5373277" cy="6495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713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AB49C"/>
                </a:solidFill>
                <a:effectLst/>
                <a:uLnTx/>
                <a:uFillTx/>
                <a:latin typeface="맑은 고딕" panose="020F0502020204030204"/>
                <a:ea typeface="경기천년제목 Medium" panose="02020603020101020101" pitchFamily="18" charset="-127"/>
                <a:cs typeface="+mn-cs"/>
              </a:rPr>
              <a:t>참고문헌</a:t>
            </a:r>
            <a:endParaRPr kumimoji="0" lang="en-GB" sz="5400" b="1" i="0" u="none" strike="noStrike" kern="1200" cap="none" spc="0" normalizeH="0" baseline="0" noProof="0" dirty="0">
              <a:ln>
                <a:noFill/>
              </a:ln>
              <a:solidFill>
                <a:srgbClr val="1AB49C"/>
              </a:solidFill>
              <a:effectLst/>
              <a:uLnTx/>
              <a:uFillTx/>
              <a:latin typeface="맑은 고딕" panose="020F0502020204030204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FBE06D-AAD7-403F-8338-AFCEA4A1A419}"/>
              </a:ext>
            </a:extLst>
          </p:cNvPr>
          <p:cNvGrpSpPr/>
          <p:nvPr/>
        </p:nvGrpSpPr>
        <p:grpSpPr>
          <a:xfrm>
            <a:off x="1282030" y="2345139"/>
            <a:ext cx="10909970" cy="2810784"/>
            <a:chOff x="1249945" y="2254997"/>
            <a:chExt cx="10909970" cy="281078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AB4C339-8D54-41C0-92A6-68520A4C1FE9}"/>
                </a:ext>
              </a:extLst>
            </p:cNvPr>
            <p:cNvGrpSpPr/>
            <p:nvPr/>
          </p:nvGrpSpPr>
          <p:grpSpPr>
            <a:xfrm>
              <a:off x="3340203" y="4419450"/>
              <a:ext cx="8819712" cy="646331"/>
              <a:chOff x="3358558" y="5296446"/>
              <a:chExt cx="8819712" cy="64633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B94159-1A44-4336-A87B-585735332B5B}"/>
                  </a:ext>
                </a:extLst>
              </p:cNvPr>
              <p:cNvSpPr txBox="1"/>
              <p:nvPr/>
            </p:nvSpPr>
            <p:spPr>
              <a:xfrm>
                <a:off x="3358558" y="5296446"/>
                <a:ext cx="48149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상반기 해외여행객 </a:t>
                </a:r>
                <a:r>
                  <a:rPr kumimoji="0" lang="en-US" altLang="ko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4556</a:t>
                </a:r>
                <a:r>
                  <a:rPr kumimoji="0" lang="ko-KR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만명</a:t>
                </a:r>
                <a:r>
                  <a:rPr kumimoji="0" lang="en-US" altLang="ko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…</a:t>
                </a:r>
                <a:endParaRPr kumimoji="0" lang="en-GB" altLang="ko-KR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79E5C-7811-4B57-ABE6-2E38FD2FFE4C}"/>
                  </a:ext>
                </a:extLst>
              </p:cNvPr>
              <p:cNvSpPr txBox="1"/>
              <p:nvPr/>
            </p:nvSpPr>
            <p:spPr>
              <a:xfrm>
                <a:off x="7363290" y="5296446"/>
                <a:ext cx="4814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2"/>
                  </a:rPr>
                  <a:t>https://www.mk.co.kr/news/it/view/2019/08/606600/</a:t>
                </a:r>
                <a:endPara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8CF561D-C410-44ED-AD68-8442547ADE0A}"/>
                </a:ext>
              </a:extLst>
            </p:cNvPr>
            <p:cNvGrpSpPr/>
            <p:nvPr/>
          </p:nvGrpSpPr>
          <p:grpSpPr>
            <a:xfrm>
              <a:off x="1249945" y="2254997"/>
              <a:ext cx="10890160" cy="1200329"/>
              <a:chOff x="1249945" y="2254997"/>
              <a:chExt cx="10890160" cy="120032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EFA3931-A63A-4266-9B12-580C48A3F989}"/>
                  </a:ext>
                </a:extLst>
              </p:cNvPr>
              <p:cNvGrpSpPr/>
              <p:nvPr/>
            </p:nvGrpSpPr>
            <p:grpSpPr>
              <a:xfrm>
                <a:off x="1249945" y="2254997"/>
                <a:ext cx="6160022" cy="1200329"/>
                <a:chOff x="1683079" y="2254997"/>
                <a:chExt cx="6160022" cy="1200329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638BD45-0EB4-4D3F-AEE4-00904F99B3C4}"/>
                    </a:ext>
                  </a:extLst>
                </p:cNvPr>
                <p:cNvSpPr txBox="1"/>
                <p:nvPr/>
              </p:nvSpPr>
              <p:spPr>
                <a:xfrm>
                  <a:off x="1683079" y="2254997"/>
                  <a:ext cx="183312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AB49C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앱을 선택해야 하는 이유</a:t>
                  </a:r>
                  <a:endPara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B49C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A15FD7-51EB-4277-8297-115BA44378A4}"/>
                    </a:ext>
                  </a:extLst>
                </p:cNvPr>
                <p:cNvSpPr txBox="1"/>
                <p:nvPr/>
              </p:nvSpPr>
              <p:spPr>
                <a:xfrm>
                  <a:off x="3791692" y="2254997"/>
                  <a:ext cx="4051409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해외여행 세계 </a:t>
                  </a:r>
                  <a:r>
                    <a:rPr kumimoji="0" lang="en-US" altLang="ko-KR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1</a:t>
                  </a: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위</a:t>
                  </a:r>
                  <a:r>
                    <a:rPr kumimoji="0" lang="en-US" altLang="ko-KR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… “</a:t>
                  </a: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삶의 질 추구＂ </a:t>
                  </a:r>
                  <a:r>
                    <a:rPr kumimoji="0" lang="en-US" altLang="ko-KR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vs “</a:t>
                  </a:r>
                  <a:r>
                    <a:rPr kumimoji="0" lang="ko-KR" alt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과소비</a:t>
                  </a:r>
                  <a:endParaRPr kumimoji="0" lang="en-US" altLang="ko-KR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7D63A5-FF50-466C-B2E4-B0911F65261E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3"/>
                  </a:rPr>
                  <a:t>http://www.korea.kr/news/pressReleaseView.do?newsId=156342736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015BBA4-0B82-4DA3-8B3D-FBBF25E75935}"/>
                </a:ext>
              </a:extLst>
            </p:cNvPr>
            <p:cNvGrpSpPr/>
            <p:nvPr/>
          </p:nvGrpSpPr>
          <p:grpSpPr>
            <a:xfrm>
              <a:off x="3358558" y="3058415"/>
              <a:ext cx="8781547" cy="506273"/>
              <a:chOff x="3358558" y="2306641"/>
              <a:chExt cx="8781547" cy="50627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3187E3-6DBF-4180-8B4C-177680A2DF34}"/>
                  </a:ext>
                </a:extLst>
              </p:cNvPr>
              <p:cNvSpPr txBox="1"/>
              <p:nvPr/>
            </p:nvSpPr>
            <p:spPr>
              <a:xfrm>
                <a:off x="3358558" y="2351249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해외여행자수 그래프</a:t>
                </a: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7371DF-C0E9-49B9-9DEF-4143057FDC7F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907DFE-2B5D-4360-AC1E-979015669616}"/>
                </a:ext>
              </a:extLst>
            </p:cNvPr>
            <p:cNvGrpSpPr/>
            <p:nvPr/>
          </p:nvGrpSpPr>
          <p:grpSpPr>
            <a:xfrm>
              <a:off x="3358558" y="3746522"/>
              <a:ext cx="8781547" cy="461665"/>
              <a:chOff x="3358558" y="2254997"/>
              <a:chExt cx="8781547" cy="46166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E6A929-013C-4CA6-B266-36AAF5791469}"/>
                  </a:ext>
                </a:extLst>
              </p:cNvPr>
              <p:cNvSpPr txBox="1"/>
              <p:nvPr/>
            </p:nvSpPr>
            <p:spPr>
              <a:xfrm>
                <a:off x="3358558" y="2254997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국민여행 총량 그래프</a:t>
                </a: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2F3471-74C6-4662-9DF5-8E932BCA35A3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9457185-708F-415F-AA0E-E63F9BED680F}"/>
              </a:ext>
            </a:extLst>
          </p:cNvPr>
          <p:cNvSpPr txBox="1"/>
          <p:nvPr/>
        </p:nvSpPr>
        <p:spPr>
          <a:xfrm>
            <a:off x="7297631" y="3762101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http://www.index.go.kr/potal/main/EachDtlPageDetail.do?idx_cd=1652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F7A6C4-6829-442C-8CE3-A29F7A87D14C}"/>
              </a:ext>
            </a:extLst>
          </p:cNvPr>
          <p:cNvSpPr txBox="1"/>
          <p:nvPr/>
        </p:nvSpPr>
        <p:spPr>
          <a:xfrm>
            <a:off x="7317147" y="3155337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/>
              </a:rPr>
              <a:t>http://www.index.go.kr/potal/main/EachDtlPageDetail.do?idx_cd=1655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1C8512-8251-4078-8ABA-C6A92B3F8531}"/>
              </a:ext>
            </a:extLst>
          </p:cNvPr>
          <p:cNvGrpSpPr/>
          <p:nvPr/>
        </p:nvGrpSpPr>
        <p:grpSpPr>
          <a:xfrm>
            <a:off x="665934" y="2450572"/>
            <a:ext cx="545912" cy="3044343"/>
            <a:chOff x="665934" y="2435200"/>
            <a:chExt cx="545912" cy="3044343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F46BD17-C9AB-4062-A5AC-443E41B59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599" r="2523" b="59975"/>
            <a:stretch/>
          </p:blipFill>
          <p:spPr>
            <a:xfrm>
              <a:off x="665934" y="2435200"/>
              <a:ext cx="545912" cy="854848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251B760-C527-481D-BE26-D5FD7D867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297" r="2523" b="59975"/>
            <a:stretch/>
          </p:blipFill>
          <p:spPr>
            <a:xfrm>
              <a:off x="665934" y="3159422"/>
              <a:ext cx="545912" cy="2320121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39488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AB49C"/>
                </a:solidFill>
                <a:effectLst/>
                <a:uLnTx/>
                <a:uFillTx/>
                <a:latin typeface="맑은 고딕" panose="020F0502020204030204"/>
                <a:ea typeface="경기천년제목 Medium" panose="02020603020101020101" pitchFamily="18" charset="-127"/>
                <a:cs typeface="+mn-cs"/>
              </a:rPr>
              <a:t>참고문헌</a:t>
            </a:r>
            <a:endParaRPr kumimoji="0" lang="en-GB" sz="5400" b="1" i="0" u="none" strike="noStrike" kern="1200" cap="none" spc="0" normalizeH="0" baseline="0" noProof="0" dirty="0">
              <a:ln>
                <a:noFill/>
              </a:ln>
              <a:solidFill>
                <a:srgbClr val="1AB49C"/>
              </a:solidFill>
              <a:effectLst/>
              <a:uLnTx/>
              <a:uFillTx/>
              <a:latin typeface="맑은 고딕" panose="020F0502020204030204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FBE06D-AAD7-403F-8338-AFCEA4A1A419}"/>
              </a:ext>
            </a:extLst>
          </p:cNvPr>
          <p:cNvGrpSpPr/>
          <p:nvPr/>
        </p:nvGrpSpPr>
        <p:grpSpPr>
          <a:xfrm>
            <a:off x="1211846" y="2395232"/>
            <a:ext cx="10890160" cy="3084312"/>
            <a:chOff x="1249945" y="2254997"/>
            <a:chExt cx="10890160" cy="308431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AB4C339-8D54-41C0-92A6-68520A4C1FE9}"/>
                </a:ext>
              </a:extLst>
            </p:cNvPr>
            <p:cNvGrpSpPr/>
            <p:nvPr/>
          </p:nvGrpSpPr>
          <p:grpSpPr>
            <a:xfrm>
              <a:off x="3358558" y="4415979"/>
              <a:ext cx="8741484" cy="923330"/>
              <a:chOff x="3376913" y="5292975"/>
              <a:chExt cx="8741484" cy="92333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B94159-1A44-4336-A87B-585735332B5B}"/>
                  </a:ext>
                </a:extLst>
              </p:cNvPr>
              <p:cNvSpPr txBox="1"/>
              <p:nvPr/>
            </p:nvSpPr>
            <p:spPr>
              <a:xfrm>
                <a:off x="3376913" y="5590582"/>
                <a:ext cx="48149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스탬프 팝</a:t>
                </a:r>
                <a:endParaRPr kumimoji="0" lang="en-GB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79E5C-7811-4B57-ABE6-2E38FD2FFE4C}"/>
                  </a:ext>
                </a:extLst>
              </p:cNvPr>
              <p:cNvSpPr txBox="1"/>
              <p:nvPr/>
            </p:nvSpPr>
            <p:spPr>
              <a:xfrm>
                <a:off x="7303417" y="5292975"/>
                <a:ext cx="48149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2"/>
                  </a:rPr>
                  <a:t>https://play.google.com/store/search?q=%EC%8A%A4%ED%83%AC%ED%94%84%20%ED%8C%9D&amp;c=apps&amp;hl=ko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8CF561D-C410-44ED-AD68-8442547ADE0A}"/>
                </a:ext>
              </a:extLst>
            </p:cNvPr>
            <p:cNvGrpSpPr/>
            <p:nvPr/>
          </p:nvGrpSpPr>
          <p:grpSpPr>
            <a:xfrm>
              <a:off x="1249945" y="2254997"/>
              <a:ext cx="10890160" cy="624742"/>
              <a:chOff x="1249945" y="2254997"/>
              <a:chExt cx="10890160" cy="62474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EFA3931-A63A-4266-9B12-580C48A3F989}"/>
                  </a:ext>
                </a:extLst>
              </p:cNvPr>
              <p:cNvGrpSpPr/>
              <p:nvPr/>
            </p:nvGrpSpPr>
            <p:grpSpPr>
              <a:xfrm>
                <a:off x="1249945" y="2254997"/>
                <a:ext cx="6160022" cy="461665"/>
                <a:chOff x="1683079" y="2254997"/>
                <a:chExt cx="6160022" cy="461665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638BD45-0EB4-4D3F-AEE4-00904F99B3C4}"/>
                    </a:ext>
                  </a:extLst>
                </p:cNvPr>
                <p:cNvSpPr txBox="1"/>
                <p:nvPr/>
              </p:nvSpPr>
              <p:spPr>
                <a:xfrm>
                  <a:off x="1683079" y="2254997"/>
                  <a:ext cx="18331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1AB49C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유사앱</a:t>
                  </a:r>
                  <a:endPara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B49C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A15FD7-51EB-4277-8297-115BA44378A4}"/>
                    </a:ext>
                  </a:extLst>
                </p:cNvPr>
                <p:cNvSpPr txBox="1"/>
                <p:nvPr/>
              </p:nvSpPr>
              <p:spPr>
                <a:xfrm>
                  <a:off x="3791692" y="2254997"/>
                  <a:ext cx="40514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C5051"/>
                      </a:solidFill>
                      <a:effectLst/>
                      <a:uLnTx/>
                      <a:uFillTx/>
                      <a:latin typeface="맑은 고딕" panose="020F0502020204030204"/>
                      <a:ea typeface="경기천년제목 Medium" panose="02020603020101020101" pitchFamily="18" charset="-127"/>
                      <a:cs typeface="+mn-cs"/>
                    </a:rPr>
                    <a:t>Augmented Reality Map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7D63A5-FF50-466C-B2E4-B0911F65261E}"/>
                  </a:ext>
                </a:extLst>
              </p:cNvPr>
              <p:cNvSpPr txBox="1"/>
              <p:nvPr/>
            </p:nvSpPr>
            <p:spPr>
              <a:xfrm>
                <a:off x="7325125" y="2294964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  <a:hlinkClick r:id="rId3"/>
                  </a:rPr>
                  <a:t>https://play.google.com/store/apps/details?id=gklapp.armap&amp;hl=ko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015BBA4-0B82-4DA3-8B3D-FBBF25E75935}"/>
                </a:ext>
              </a:extLst>
            </p:cNvPr>
            <p:cNvGrpSpPr/>
            <p:nvPr/>
          </p:nvGrpSpPr>
          <p:grpSpPr>
            <a:xfrm>
              <a:off x="3358558" y="3019188"/>
              <a:ext cx="8781547" cy="461665"/>
              <a:chOff x="3358558" y="2267414"/>
              <a:chExt cx="8781547" cy="46166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3187E3-6DBF-4180-8B4C-177680A2DF34}"/>
                  </a:ext>
                </a:extLst>
              </p:cNvPr>
              <p:cNvSpPr txBox="1"/>
              <p:nvPr/>
            </p:nvSpPr>
            <p:spPr>
              <a:xfrm>
                <a:off x="3358558" y="2267414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ViewRanger</a:t>
                </a: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C5051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7371DF-C0E9-49B9-9DEF-4143057FDC7F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907DFE-2B5D-4360-AC1E-979015669616}"/>
                </a:ext>
              </a:extLst>
            </p:cNvPr>
            <p:cNvGrpSpPr/>
            <p:nvPr/>
          </p:nvGrpSpPr>
          <p:grpSpPr>
            <a:xfrm>
              <a:off x="3358558" y="3798166"/>
              <a:ext cx="8781547" cy="518575"/>
              <a:chOff x="3358558" y="2306641"/>
              <a:chExt cx="8781547" cy="51857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E6A929-013C-4CA6-B266-36AAF5791469}"/>
                  </a:ext>
                </a:extLst>
              </p:cNvPr>
              <p:cNvSpPr txBox="1"/>
              <p:nvPr/>
            </p:nvSpPr>
            <p:spPr>
              <a:xfrm>
                <a:off x="3358558" y="2363551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C5051"/>
                    </a:solidFill>
                    <a:effectLst/>
                    <a:uLnTx/>
                    <a:uFillTx/>
                    <a:latin typeface="맑은 고딕" panose="020F0502020204030204"/>
                    <a:ea typeface="경기천년제목 Medium" panose="02020603020101020101" pitchFamily="18" charset="-127"/>
                    <a:cs typeface="+mn-cs"/>
                  </a:rPr>
                  <a:t>SOVS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2F3471-74C6-4662-9DF5-8E932BCA35A3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F0502020204030204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9457185-708F-415F-AA0E-E63F9BED680F}"/>
              </a:ext>
            </a:extLst>
          </p:cNvPr>
          <p:cNvSpPr txBox="1"/>
          <p:nvPr/>
        </p:nvSpPr>
        <p:spPr>
          <a:xfrm>
            <a:off x="7246963" y="3894823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https://play.google.com/store/apps/details?id=me.sovs.sovs&amp;hl=ko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F7A6C4-6829-442C-8CE3-A29F7A87D14C}"/>
              </a:ext>
            </a:extLst>
          </p:cNvPr>
          <p:cNvSpPr txBox="1"/>
          <p:nvPr/>
        </p:nvSpPr>
        <p:spPr>
          <a:xfrm>
            <a:off x="7246963" y="3175762"/>
            <a:ext cx="4814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/>
              </a:rPr>
              <a:t>https://play.google.com/store/apps/details?id=com.augmentra.viewranger.android&amp;hl=ko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889352-BD15-4FC2-B379-73F77FBAB3E4}"/>
              </a:ext>
            </a:extLst>
          </p:cNvPr>
          <p:cNvGrpSpPr/>
          <p:nvPr/>
        </p:nvGrpSpPr>
        <p:grpSpPr>
          <a:xfrm>
            <a:off x="665934" y="2435200"/>
            <a:ext cx="545912" cy="3044343"/>
            <a:chOff x="665934" y="2435200"/>
            <a:chExt cx="545912" cy="304434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675B95-0938-4F6F-9E12-15DE5B88F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599" r="2523" b="59975"/>
            <a:stretch/>
          </p:blipFill>
          <p:spPr>
            <a:xfrm>
              <a:off x="665934" y="2435200"/>
              <a:ext cx="545912" cy="854848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A8CCE31-DAD2-41C7-8FB1-6091FA2B8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297" r="2523" b="59975"/>
            <a:stretch/>
          </p:blipFill>
          <p:spPr>
            <a:xfrm>
              <a:off x="665934" y="3159422"/>
              <a:ext cx="545912" cy="2320121"/>
            </a:xfrm>
            <a:prstGeom prst="rect">
              <a:avLst/>
            </a:prstGeom>
            <a:ln>
              <a:solidFill>
                <a:srgbClr val="F7F8F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8266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앱을 선택하게 된 이유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557813" y="2440859"/>
            <a:ext cx="11125672" cy="299847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78" name="Picture 6" descr="ìê° ì¤ë£¨ì£ì ëí ì´ë¯¸ì§ ê²ìê²°ê³¼">
            <a:extLst>
              <a:ext uri="{FF2B5EF4-FFF2-40B4-BE49-F238E27FC236}">
                <a16:creationId xmlns:a16="http://schemas.microsoft.com/office/drawing/2014/main" id="{592DA688-4C3F-4070-ABCD-ED09FD5B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71" y="3429000"/>
            <a:ext cx="3786088" cy="27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1BC81E-1B41-42AA-874D-D7DDB7ED6FE7}"/>
              </a:ext>
            </a:extLst>
          </p:cNvPr>
          <p:cNvSpPr txBox="1"/>
          <p:nvPr/>
        </p:nvSpPr>
        <p:spPr>
          <a:xfrm>
            <a:off x="5337603" y="2825394"/>
            <a:ext cx="41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한국인이 많이 가지고 있는 흥미</a:t>
            </a:r>
            <a:r>
              <a:rPr lang="en-US" altLang="ko-KR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8B311-29E0-4116-B13F-060709399F4B}"/>
              </a:ext>
            </a:extLst>
          </p:cNvPr>
          <p:cNvSpPr txBox="1"/>
          <p:nvPr/>
        </p:nvSpPr>
        <p:spPr>
          <a:xfrm>
            <a:off x="5337603" y="4597381"/>
            <a:ext cx="41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그 활동을 하는데 있어 도울 방법</a:t>
            </a:r>
            <a:r>
              <a:rPr lang="en-US" altLang="ko-KR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7D2B1-C7AA-4B99-AA44-3A7A4FA16B6D}"/>
              </a:ext>
            </a:extLst>
          </p:cNvPr>
          <p:cNvSpPr txBox="1"/>
          <p:nvPr/>
        </p:nvSpPr>
        <p:spPr>
          <a:xfrm>
            <a:off x="5337603" y="3711387"/>
            <a:ext cx="418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그 흥미를 하는 과정에서 하는 활동</a:t>
            </a:r>
            <a:r>
              <a:rPr lang="en-US" altLang="ko-KR" dirty="0">
                <a:solidFill>
                  <a:schemeClr val="bg1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1B55E-2A83-4F43-BCFA-E1C58EA44B0F}"/>
              </a:ext>
            </a:extLst>
          </p:cNvPr>
          <p:cNvSpPr txBox="1"/>
          <p:nvPr/>
        </p:nvSpPr>
        <p:spPr>
          <a:xfrm>
            <a:off x="9664620" y="2866010"/>
            <a:ext cx="14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여행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809445-AE19-4910-94F0-D681FC94E794}"/>
              </a:ext>
            </a:extLst>
          </p:cNvPr>
          <p:cNvSpPr txBox="1"/>
          <p:nvPr/>
        </p:nvSpPr>
        <p:spPr>
          <a:xfrm>
            <a:off x="9664620" y="3711387"/>
            <a:ext cx="14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사진 찍기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35B71-32A5-456A-B682-DEA9E4EC97A9}"/>
              </a:ext>
            </a:extLst>
          </p:cNvPr>
          <p:cNvSpPr txBox="1"/>
          <p:nvPr/>
        </p:nvSpPr>
        <p:spPr>
          <a:xfrm>
            <a:off x="9664620" y="4593956"/>
            <a:ext cx="14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포토존</a:t>
            </a:r>
            <a:r>
              <a:rPr lang="ko-KR" altLang="en-US" dirty="0">
                <a:solidFill>
                  <a:srgbClr val="FFFF00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안내</a:t>
            </a:r>
          </a:p>
        </p:txBody>
      </p:sp>
    </p:spTree>
    <p:extLst>
      <p:ext uri="{BB962C8B-B14F-4D97-AF65-F5344CB8AC3E}">
        <p14:creationId xmlns:p14="http://schemas.microsoft.com/office/powerpoint/2010/main" val="163479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3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45" y="1533304"/>
            <a:ext cx="560038" cy="5204380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en-GB" sz="5400" b="1" dirty="0">
              <a:solidFill>
                <a:srgbClr val="1AB49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FA3931-A63A-4266-9B12-580C48A3F989}"/>
              </a:ext>
            </a:extLst>
          </p:cNvPr>
          <p:cNvGrpSpPr/>
          <p:nvPr/>
        </p:nvGrpSpPr>
        <p:grpSpPr>
          <a:xfrm>
            <a:off x="1249945" y="1725611"/>
            <a:ext cx="10890160" cy="461665"/>
            <a:chOff x="1683079" y="2254997"/>
            <a:chExt cx="10890160" cy="4616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38BD45-0EB4-4D3F-AEE4-00904F99B3C4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설명 영상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A15FD7-51EB-4277-8297-115BA44378A4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Pokemon</a:t>
              </a:r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GO In REAL LIFE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2A4716-5779-4708-A2D5-7FAAD058EE3E}"/>
                </a:ext>
              </a:extLst>
            </p:cNvPr>
            <p:cNvSpPr txBox="1"/>
            <p:nvPr/>
          </p:nvSpPr>
          <p:spPr>
            <a:xfrm>
              <a:off x="7758259" y="2297698"/>
              <a:ext cx="4814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https://youtu.be/Jhmok_dL43w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11378D-741E-4502-9C4E-C8AD341DEA27}"/>
              </a:ext>
            </a:extLst>
          </p:cNvPr>
          <p:cNvGrpSpPr/>
          <p:nvPr/>
        </p:nvGrpSpPr>
        <p:grpSpPr>
          <a:xfrm>
            <a:off x="1249945" y="2208707"/>
            <a:ext cx="10916539" cy="1597928"/>
            <a:chOff x="1683079" y="2025755"/>
            <a:chExt cx="10916539" cy="15979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A356A7-815B-49A2-BFBF-843574605BB2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구현 기술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22A85F-4215-4844-B1DB-A3116B194F57}"/>
                </a:ext>
              </a:extLst>
            </p:cNvPr>
            <p:cNvSpPr txBox="1"/>
            <p:nvPr/>
          </p:nvSpPr>
          <p:spPr>
            <a:xfrm>
              <a:off x="3791692" y="2078535"/>
              <a:ext cx="4051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텍스트리 컨퍼런스 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</a:p>
            <a:p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효율적인 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콘텐츠 제작</a:t>
              </a:r>
              <a:r>
                <a:rPr lang="en-US" altLang="ko-KR" sz="1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endParaRPr lang="en-GB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BCC7CF-EF9D-4467-B8D9-FCB4B8F609E3}"/>
                </a:ext>
              </a:extLst>
            </p:cNvPr>
            <p:cNvSpPr txBox="1"/>
            <p:nvPr/>
          </p:nvSpPr>
          <p:spPr>
            <a:xfrm>
              <a:off x="7758259" y="2025755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https://textree.co.kr/2017/07/07/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텍스트리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컨퍼런스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-1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</a:t>
              </a:r>
              <a:r>
                <a:rPr lang="en-US" altLang="ko-KR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효율적</a:t>
              </a:r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04AA3A-8018-48A6-8304-609A521F75CB}"/>
                </a:ext>
              </a:extLst>
            </p:cNvPr>
            <p:cNvSpPr txBox="1"/>
            <p:nvPr/>
          </p:nvSpPr>
          <p:spPr>
            <a:xfrm>
              <a:off x="7784638" y="2577243"/>
              <a:ext cx="481498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https://www.researchgate.net/figure/Augmented-panorama-architecture_fig1_309516288</a:t>
              </a:r>
            </a:p>
            <a:p>
              <a:r>
                <a:rPr lang="en-GB" sz="10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https://medium.com/coding-blocks/introduction-to-motion-tracking-in-arcore-f3e584ce0ba0</a:t>
              </a:r>
            </a:p>
            <a:p>
              <a:r>
                <a:rPr lang="en-GB" sz="10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https://sabjaru.tistory.com/1159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7B21E3-D1CD-4DBD-8272-BFF99DF28276}"/>
              </a:ext>
            </a:extLst>
          </p:cNvPr>
          <p:cNvGrpSpPr/>
          <p:nvPr/>
        </p:nvGrpSpPr>
        <p:grpSpPr>
          <a:xfrm>
            <a:off x="1249945" y="3753571"/>
            <a:ext cx="10890160" cy="1027586"/>
            <a:chOff x="1683079" y="2254997"/>
            <a:chExt cx="10890160" cy="10275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466A7-A5B5-4779-99F0-82C32B453D3F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AR+</a:t>
              </a:r>
              <a:r>
                <a:rPr 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GPS</a:t>
              </a:r>
            </a:p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실제 앱 제작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23816-34FC-4756-BBD7-718D440310D2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Placing AR Objects at GPS Coordinates in AR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57BB1-00D6-40B8-8741-CC42D915BBCF}"/>
                </a:ext>
              </a:extLst>
            </p:cNvPr>
            <p:cNvSpPr txBox="1"/>
            <p:nvPr/>
          </p:nvSpPr>
          <p:spPr>
            <a:xfrm>
              <a:off x="7758259" y="2297698"/>
              <a:ext cx="48149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https://www.instructables.com/id/Placing-AR-Objects-at-GPS-Coordinates-in-Augmented/</a:t>
              </a:r>
            </a:p>
            <a:p>
              <a:endParaRPr lang="en-US" sz="10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https://youtu.be/_Idze_NzDu0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863EE42-57C3-463C-A22E-295D3D07ACB3}"/>
              </a:ext>
            </a:extLst>
          </p:cNvPr>
          <p:cNvGrpSpPr/>
          <p:nvPr/>
        </p:nvGrpSpPr>
        <p:grpSpPr>
          <a:xfrm>
            <a:off x="1249945" y="4702892"/>
            <a:ext cx="10890160" cy="1369606"/>
            <a:chOff x="1683079" y="2254997"/>
            <a:chExt cx="10890160" cy="13696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3F31F-3687-4D76-A1A9-09CB6A19BE9F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 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수익기대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B94159-1A44-4336-A87B-585735332B5B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그래프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– 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본문에 표기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</a:p>
            <a:p>
              <a:endParaRPr lang="en-US" altLang="ko-KR" sz="11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en-GB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“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세계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AR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시장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VR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배로 커진다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…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한국형제품 개발 시급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”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479E5C-7811-4B57-ABE6-2E38FD2FFE4C}"/>
                </a:ext>
              </a:extLst>
            </p:cNvPr>
            <p:cNvSpPr txBox="1"/>
            <p:nvPr/>
          </p:nvSpPr>
          <p:spPr>
            <a:xfrm>
              <a:off x="7758259" y="2827084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https://www.mk.co.kr/news/it/view/2018/07/444753/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B0729A-4ABD-403B-BB0F-AB744FD70A6C}"/>
              </a:ext>
            </a:extLst>
          </p:cNvPr>
          <p:cNvSpPr txBox="1"/>
          <p:nvPr/>
        </p:nvSpPr>
        <p:spPr>
          <a:xfrm>
            <a:off x="3358558" y="2909561"/>
            <a:ext cx="4051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고려대학교 한정현 교수 </a:t>
            </a:r>
            <a:endParaRPr lang="en-US" altLang="ko-KR" sz="1400" b="1" dirty="0">
              <a:solidFill>
                <a:srgbClr val="4C505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en-US" altLang="ko-KR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Computer Graphics </a:t>
            </a:r>
          </a:p>
          <a:p>
            <a:r>
              <a:rPr lang="en-US" altLang="ko-KR" sz="1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and Mixed Reality’</a:t>
            </a:r>
            <a:endParaRPr lang="en-GB" sz="1400" b="1" dirty="0">
              <a:solidFill>
                <a:srgbClr val="4C505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5A6C3D-DD3C-4D0E-887C-9A6DBC35F966}"/>
              </a:ext>
            </a:extLst>
          </p:cNvPr>
          <p:cNvGrpSpPr/>
          <p:nvPr/>
        </p:nvGrpSpPr>
        <p:grpSpPr>
          <a:xfrm>
            <a:off x="1249945" y="6142092"/>
            <a:ext cx="6160022" cy="461665"/>
            <a:chOff x="1683079" y="2254997"/>
            <a:chExt cx="6160022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994F19-FDE2-4F26-A6C0-F22B400D03CB}"/>
                </a:ext>
              </a:extLst>
            </p:cNvPr>
            <p:cNvSpPr txBox="1"/>
            <p:nvPr/>
          </p:nvSpPr>
          <p:spPr>
            <a:xfrm>
              <a:off x="1683079" y="2254997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관광</a:t>
              </a:r>
              <a:r>
                <a:rPr lang="en-US" altLang="ko-KR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+IT</a:t>
              </a:r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산업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5061A8-740C-4B24-BD69-D54A207E3B5D}"/>
                </a:ext>
              </a:extLst>
            </p:cNvPr>
            <p:cNvSpPr txBox="1"/>
            <p:nvPr/>
          </p:nvSpPr>
          <p:spPr>
            <a:xfrm>
              <a:off x="3791692" y="2254997"/>
              <a:ext cx="405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그래프 </a:t>
              </a:r>
              <a:r>
                <a:rPr lang="en-US" altLang="ko-KR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 </a:t>
              </a:r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본문에 표기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795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9" y="1721321"/>
            <a:ext cx="560038" cy="4316468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en-GB" sz="5400" b="1" dirty="0">
              <a:solidFill>
                <a:srgbClr val="1AB49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8E64A7-80E2-4337-B0CA-750C100B5533}"/>
              </a:ext>
            </a:extLst>
          </p:cNvPr>
          <p:cNvGrpSpPr/>
          <p:nvPr/>
        </p:nvGrpSpPr>
        <p:grpSpPr>
          <a:xfrm>
            <a:off x="1222451" y="5206792"/>
            <a:ext cx="10890160" cy="1200329"/>
            <a:chOff x="1318703" y="6089102"/>
            <a:chExt cx="1089016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466A7-A5B5-4779-99F0-82C32B453D3F}"/>
                </a:ext>
              </a:extLst>
            </p:cNvPr>
            <p:cNvSpPr txBox="1"/>
            <p:nvPr/>
          </p:nvSpPr>
          <p:spPr>
            <a:xfrm>
              <a:off x="1318703" y="6089102"/>
              <a:ext cx="1833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앱 제작 비용</a:t>
              </a:r>
              <a:endParaRPr lang="en-US" altLang="ko-KR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예측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23816-34FC-4756-BBD7-718D440310D2}"/>
                </a:ext>
              </a:extLst>
            </p:cNvPr>
            <p:cNvSpPr txBox="1"/>
            <p:nvPr/>
          </p:nvSpPr>
          <p:spPr>
            <a:xfrm>
              <a:off x="3427316" y="6089102"/>
              <a:ext cx="40514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How much does it cost to develop an app like Pokémon GO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57BB1-00D6-40B8-8741-CC42D915BBCF}"/>
                </a:ext>
              </a:extLst>
            </p:cNvPr>
            <p:cNvSpPr txBox="1"/>
            <p:nvPr/>
          </p:nvSpPr>
          <p:spPr>
            <a:xfrm>
              <a:off x="7393883" y="6131803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https://stfalcon.com/en/blog/post/pokemon-go-clone-development-cost</a:t>
              </a:r>
              <a:endParaRPr lang="en-GB" sz="1600" b="1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FBE06D-AAD7-403F-8338-AFCEA4A1A419}"/>
              </a:ext>
            </a:extLst>
          </p:cNvPr>
          <p:cNvGrpSpPr/>
          <p:nvPr/>
        </p:nvGrpSpPr>
        <p:grpSpPr>
          <a:xfrm>
            <a:off x="1249945" y="1902073"/>
            <a:ext cx="10890160" cy="3257533"/>
            <a:chOff x="1249945" y="2254997"/>
            <a:chExt cx="10890160" cy="325753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9F7722-3D03-4767-B821-E735B045614A}"/>
                </a:ext>
              </a:extLst>
            </p:cNvPr>
            <p:cNvGrpSpPr/>
            <p:nvPr/>
          </p:nvGrpSpPr>
          <p:grpSpPr>
            <a:xfrm>
              <a:off x="3340203" y="5050865"/>
              <a:ext cx="8781547" cy="461665"/>
              <a:chOff x="3340203" y="5163159"/>
              <a:chExt cx="8781547" cy="4616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D9EB54-F7AC-436E-B2B3-41B488113AB9}"/>
                  </a:ext>
                </a:extLst>
              </p:cNvPr>
              <p:cNvSpPr txBox="1"/>
              <p:nvPr/>
            </p:nvSpPr>
            <p:spPr>
              <a:xfrm>
                <a:off x="3340203" y="5163159"/>
                <a:ext cx="40514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Google Vision AI</a:t>
                </a:r>
                <a:endParaRPr lang="en-GB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942A1FB-FB82-4C7C-9A6F-D78C6FE1F920}"/>
                  </a:ext>
                </a:extLst>
              </p:cNvPr>
              <p:cNvSpPr txBox="1"/>
              <p:nvPr/>
            </p:nvSpPr>
            <p:spPr>
              <a:xfrm>
                <a:off x="7306770" y="5237944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https://cloud.google.com/vision/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AB4C339-8D54-41C0-92A6-68520A4C1FE9}"/>
                </a:ext>
              </a:extLst>
            </p:cNvPr>
            <p:cNvGrpSpPr/>
            <p:nvPr/>
          </p:nvGrpSpPr>
          <p:grpSpPr>
            <a:xfrm>
              <a:off x="3340203" y="4419450"/>
              <a:ext cx="8781547" cy="707886"/>
              <a:chOff x="3358558" y="5296446"/>
              <a:chExt cx="8781547" cy="70788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B94159-1A44-4336-A87B-585735332B5B}"/>
                  </a:ext>
                </a:extLst>
              </p:cNvPr>
              <p:cNvSpPr txBox="1"/>
              <p:nvPr/>
            </p:nvSpPr>
            <p:spPr>
              <a:xfrm>
                <a:off x="3358558" y="5296446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구글 렌즈는 어떻게 </a:t>
                </a:r>
                <a:r>
                  <a: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0.1</a:t>
                </a:r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초 만에 사물을 분석할까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479E5C-7811-4B57-ABE6-2E38FD2FFE4C}"/>
                  </a:ext>
                </a:extLst>
              </p:cNvPr>
              <p:cNvSpPr txBox="1"/>
              <p:nvPr/>
            </p:nvSpPr>
            <p:spPr>
              <a:xfrm>
                <a:off x="7325125" y="5339147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https://byline.network/2018/06/28-22/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8CF561D-C410-44ED-AD68-8442547ADE0A}"/>
                </a:ext>
              </a:extLst>
            </p:cNvPr>
            <p:cNvGrpSpPr/>
            <p:nvPr/>
          </p:nvGrpSpPr>
          <p:grpSpPr>
            <a:xfrm>
              <a:off x="1249945" y="2254997"/>
              <a:ext cx="10890160" cy="1015663"/>
              <a:chOff x="1249945" y="2254997"/>
              <a:chExt cx="10890160" cy="1015663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EFA3931-A63A-4266-9B12-580C48A3F989}"/>
                  </a:ext>
                </a:extLst>
              </p:cNvPr>
              <p:cNvGrpSpPr/>
              <p:nvPr/>
            </p:nvGrpSpPr>
            <p:grpSpPr>
              <a:xfrm>
                <a:off x="1249945" y="2254997"/>
                <a:ext cx="6160022" cy="1015663"/>
                <a:chOff x="1683079" y="2254997"/>
                <a:chExt cx="6160022" cy="1015663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638BD45-0EB4-4D3F-AEE4-00904F99B3C4}"/>
                    </a:ext>
                  </a:extLst>
                </p:cNvPr>
                <p:cNvSpPr txBox="1"/>
                <p:nvPr/>
              </p:nvSpPr>
              <p:spPr>
                <a:xfrm>
                  <a:off x="1683079" y="2254997"/>
                  <a:ext cx="183312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딥러닝</a:t>
                  </a:r>
                  <a:r>
                    <a:rPr lang="en-US" altLang="ko-KR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&amp;</a:t>
                  </a:r>
                </a:p>
                <a:p>
                  <a:r>
                    <a:rPr lang="ko-KR" altLang="en-US" sz="2400" b="1" dirty="0">
                      <a:solidFill>
                        <a:srgbClr val="1AB49C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이미지 분석</a:t>
                  </a:r>
                  <a:endParaRPr lang="en-GB" sz="2400" b="1" dirty="0">
                    <a:solidFill>
                      <a:srgbClr val="1AB49C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A15FD7-51EB-4277-8297-115BA44378A4}"/>
                    </a:ext>
                  </a:extLst>
                </p:cNvPr>
                <p:cNvSpPr txBox="1"/>
                <p:nvPr/>
              </p:nvSpPr>
              <p:spPr>
                <a:xfrm>
                  <a:off x="3791692" y="2254997"/>
                  <a:ext cx="405140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인공지능 객체인식</a:t>
                  </a:r>
                  <a:r>
                    <a:rPr lang="en-US" altLang="ko-KR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, </a:t>
                  </a:r>
                </a:p>
                <a:p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반드시 알아야 할 </a:t>
                  </a:r>
                  <a:r>
                    <a:rPr lang="en-US" altLang="ko-KR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3</a:t>
                  </a:r>
                  <a:r>
                    <a:rPr lang="ko-KR" altLang="en-US" sz="2000" b="1" dirty="0">
                      <a:solidFill>
                        <a:srgbClr val="4C5051"/>
                      </a:solidFill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</a:rPr>
                    <a:t>가지</a:t>
                  </a:r>
                  <a:endPara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  <a:p>
                  <a:endParaRPr lang="en-GB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7D63A5-FF50-466C-B2E4-B0911F65261E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http://www.aitimes.kr/news/articleView.html?idxno=12087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015BBA4-0B82-4DA3-8B3D-FBBF25E75935}"/>
                </a:ext>
              </a:extLst>
            </p:cNvPr>
            <p:cNvGrpSpPr/>
            <p:nvPr/>
          </p:nvGrpSpPr>
          <p:grpSpPr>
            <a:xfrm>
              <a:off x="3358558" y="3006771"/>
              <a:ext cx="8781547" cy="707886"/>
              <a:chOff x="3358558" y="2254997"/>
              <a:chExt cx="8781547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3187E3-6DBF-4180-8B4C-177680A2DF34}"/>
                  </a:ext>
                </a:extLst>
              </p:cNvPr>
              <p:cNvSpPr txBox="1"/>
              <p:nvPr/>
            </p:nvSpPr>
            <p:spPr>
              <a:xfrm>
                <a:off x="3358558" y="2254997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How To Use Regression Machine Learning Algorithms in Weka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7371DF-C0E9-49B9-9DEF-4143057FDC7F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https://machinelearningmastery.com/use-regression-machine-learning-algorithms-weka/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907DFE-2B5D-4360-AC1E-979015669616}"/>
                </a:ext>
              </a:extLst>
            </p:cNvPr>
            <p:cNvGrpSpPr/>
            <p:nvPr/>
          </p:nvGrpSpPr>
          <p:grpSpPr>
            <a:xfrm>
              <a:off x="3358558" y="3746522"/>
              <a:ext cx="8781547" cy="707886"/>
              <a:chOff x="3358558" y="2254997"/>
              <a:chExt cx="8781547" cy="70788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E6A929-013C-4CA6-B266-36AAF5791469}"/>
                  </a:ext>
                </a:extLst>
              </p:cNvPr>
              <p:cNvSpPr txBox="1"/>
              <p:nvPr/>
            </p:nvSpPr>
            <p:spPr>
              <a:xfrm>
                <a:off x="3358558" y="2254997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An overview of semantic image segmentation.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2F3471-74C6-4662-9DF5-8E932BCA35A3}"/>
                  </a:ext>
                </a:extLst>
              </p:cNvPr>
              <p:cNvSpPr txBox="1"/>
              <p:nvPr/>
            </p:nvSpPr>
            <p:spPr>
              <a:xfrm>
                <a:off x="7325125" y="2306641"/>
                <a:ext cx="48149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http://disq.us/t/32cqs9l</a:t>
                </a:r>
                <a:endParaRPr lang="en-GB" sz="1600" b="1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108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95A2E6-FF3F-422B-B262-371AFCE39D4F}"/>
              </a:ext>
            </a:extLst>
          </p:cNvPr>
          <p:cNvCxnSpPr>
            <a:cxnSpLocks/>
          </p:cNvCxnSpPr>
          <p:nvPr/>
        </p:nvCxnSpPr>
        <p:spPr>
          <a:xfrm>
            <a:off x="432769" y="567599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AF25454-E0C3-476F-9B98-7D923AB16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8" b="54436"/>
          <a:stretch/>
        </p:blipFill>
        <p:spPr>
          <a:xfrm>
            <a:off x="666939" y="1843241"/>
            <a:ext cx="555512" cy="1966759"/>
          </a:xfrm>
          <a:prstGeom prst="rect">
            <a:avLst/>
          </a:prstGeom>
          <a:ln>
            <a:solidFill>
              <a:srgbClr val="F7F8FA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609EA-ED32-484B-AFB0-8455601F9AE1}"/>
              </a:ext>
            </a:extLst>
          </p:cNvPr>
          <p:cNvSpPr txBox="1"/>
          <p:nvPr/>
        </p:nvSpPr>
        <p:spPr>
          <a:xfrm>
            <a:off x="335045" y="605306"/>
            <a:ext cx="4591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en-GB" sz="5400" b="1" dirty="0">
              <a:solidFill>
                <a:srgbClr val="1AB49C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8E64A7-80E2-4337-B0CA-750C100B5533}"/>
              </a:ext>
            </a:extLst>
          </p:cNvPr>
          <p:cNvGrpSpPr/>
          <p:nvPr/>
        </p:nvGrpSpPr>
        <p:grpSpPr>
          <a:xfrm>
            <a:off x="1222451" y="3459272"/>
            <a:ext cx="10890160" cy="627476"/>
            <a:chOff x="1318703" y="6089102"/>
            <a:chExt cx="10890160" cy="6274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5466A7-A5B5-4779-99F0-82C32B453D3F}"/>
                </a:ext>
              </a:extLst>
            </p:cNvPr>
            <p:cNvSpPr txBox="1"/>
            <p:nvPr/>
          </p:nvSpPr>
          <p:spPr>
            <a:xfrm>
              <a:off x="1318703" y="6089102"/>
              <a:ext cx="1833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이윤 창출</a:t>
              </a:r>
              <a:endParaRPr lang="en-GB" sz="2400" b="1" dirty="0">
                <a:solidFill>
                  <a:srgbClr val="1AB49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423816-34FC-4756-BBD7-718D440310D2}"/>
                </a:ext>
              </a:extLst>
            </p:cNvPr>
            <p:cNvSpPr txBox="1"/>
            <p:nvPr/>
          </p:nvSpPr>
          <p:spPr>
            <a:xfrm>
              <a:off x="3427316" y="6089102"/>
              <a:ext cx="4051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제휴 이벤트 예시 이미지</a:t>
              </a:r>
              <a:endParaRPr lang="en-GB" sz="2400" b="1" dirty="0">
                <a:solidFill>
                  <a:srgbClr val="4C505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157BB1-00D6-40B8-8741-CC42D915BBCF}"/>
                </a:ext>
              </a:extLst>
            </p:cNvPr>
            <p:cNvSpPr txBox="1"/>
            <p:nvPr/>
          </p:nvSpPr>
          <p:spPr>
            <a:xfrm>
              <a:off x="7393883" y="6131803"/>
              <a:ext cx="4814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u="sng" dirty="0">
                  <a:solidFill>
                    <a:srgbClr val="0070C0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http://www.newsfreezone.co.kr/news/articleView.html?idxno=121534</a:t>
              </a:r>
              <a:endParaRPr lang="en-US" altLang="ko-KR" sz="1600" dirty="0">
                <a:solidFill>
                  <a:srgbClr val="0070C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CF561D-C410-44ED-AD68-8442547ADE0A}"/>
              </a:ext>
            </a:extLst>
          </p:cNvPr>
          <p:cNvGrpSpPr/>
          <p:nvPr/>
        </p:nvGrpSpPr>
        <p:grpSpPr>
          <a:xfrm>
            <a:off x="1249945" y="1973193"/>
            <a:ext cx="10890160" cy="707886"/>
            <a:chOff x="1249945" y="2254997"/>
            <a:chExt cx="10890160" cy="70788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EFA3931-A63A-4266-9B12-580C48A3F989}"/>
                </a:ext>
              </a:extLst>
            </p:cNvPr>
            <p:cNvGrpSpPr/>
            <p:nvPr/>
          </p:nvGrpSpPr>
          <p:grpSpPr>
            <a:xfrm>
              <a:off x="1249945" y="2254997"/>
              <a:ext cx="6160022" cy="707886"/>
              <a:chOff x="1683079" y="2254997"/>
              <a:chExt cx="6160022" cy="7078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38BD45-0EB4-4D3F-AEE4-00904F99B3C4}"/>
                  </a:ext>
                </a:extLst>
              </p:cNvPr>
              <p:cNvSpPr txBox="1"/>
              <p:nvPr/>
            </p:nvSpPr>
            <p:spPr>
              <a:xfrm>
                <a:off x="1683079" y="2254997"/>
                <a:ext cx="18331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rgbClr val="1AB49C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홍보 방안</a:t>
                </a:r>
                <a:endParaRPr lang="en-GB" sz="2400" b="1" dirty="0">
                  <a:solidFill>
                    <a:srgbClr val="1AB49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A15FD7-51EB-4277-8297-115BA44378A4}"/>
                  </a:ext>
                </a:extLst>
              </p:cNvPr>
              <p:cNvSpPr txBox="1"/>
              <p:nvPr/>
            </p:nvSpPr>
            <p:spPr>
              <a:xfrm>
                <a:off x="3791692" y="2254997"/>
                <a:ext cx="4051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스타트업 브랜딩을 위한 </a:t>
                </a:r>
                <a:r>
                  <a:rPr lang="en-US" altLang="ko-KR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SNS </a:t>
                </a:r>
                <a:r>
                  <a:rPr lang="ko-KR" altLang="en-US" sz="2000" b="1" dirty="0">
                    <a:solidFill>
                      <a:srgbClr val="4C505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홍보마케팅</a:t>
                </a:r>
                <a:endParaRPr lang="en-GB" sz="2000" b="1" dirty="0">
                  <a:solidFill>
                    <a:srgbClr val="4C505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7D63A5-FF50-466C-B2E4-B0911F65261E}"/>
                </a:ext>
              </a:extLst>
            </p:cNvPr>
            <p:cNvSpPr txBox="1"/>
            <p:nvPr/>
          </p:nvSpPr>
          <p:spPr>
            <a:xfrm>
              <a:off x="7325125" y="2306641"/>
              <a:ext cx="4814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  <a:latin typeface="넥슨 풋볼고딕 L" panose="020B0303000000000000" pitchFamily="34" charset="-127"/>
                  <a:ea typeface="넥슨 풋볼고딕 L" panose="020B0303000000000000" pitchFamily="34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https://blog.naver.com/gcon_lab/221594966612</a:t>
              </a:r>
              <a:endParaRPr lang="en-US" altLang="ko-KR" sz="1600" dirty="0">
                <a:solidFill>
                  <a:srgbClr val="0070C0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989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825E-4120-4CF6-BBF0-EAD973CB7A6B}"/>
              </a:ext>
            </a:extLst>
          </p:cNvPr>
          <p:cNvSpPr txBox="1"/>
          <p:nvPr/>
        </p:nvSpPr>
        <p:spPr>
          <a:xfrm>
            <a:off x="3574389" y="2889563"/>
            <a:ext cx="5673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endParaRPr lang="en-GB" sz="8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74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273376" y="216816"/>
            <a:ext cx="11632677" cy="640080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825E-4120-4CF6-BBF0-EAD973CB7A6B}"/>
              </a:ext>
            </a:extLst>
          </p:cNvPr>
          <p:cNvSpPr txBox="1"/>
          <p:nvPr/>
        </p:nvSpPr>
        <p:spPr>
          <a:xfrm>
            <a:off x="3253061" y="2755496"/>
            <a:ext cx="5673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Q&amp;A</a:t>
            </a:r>
            <a:endParaRPr lang="en-GB" sz="8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283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앱을 선택하게 된 이유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5594790"/>
            <a:ext cx="11125672" cy="92333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DF35CC-FA6F-4510-8A45-63E3BF21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3" y="3037689"/>
            <a:ext cx="2535395" cy="1934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BC8B7-FCBC-4078-83C9-79B4D7235F74}"/>
              </a:ext>
            </a:extLst>
          </p:cNvPr>
          <p:cNvSpPr txBox="1"/>
          <p:nvPr/>
        </p:nvSpPr>
        <p:spPr>
          <a:xfrm>
            <a:off x="589617" y="4971596"/>
            <a:ext cx="1859623" cy="29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출처</a:t>
            </a:r>
            <a:r>
              <a:rPr lang="en-US" altLang="ko-KR" sz="1300" dirty="0"/>
              <a:t>: </a:t>
            </a:r>
            <a:r>
              <a:rPr lang="ko-KR" altLang="en-US" sz="1300" dirty="0"/>
              <a:t>한국경제 </a:t>
            </a:r>
            <a:r>
              <a:rPr lang="en-US" altLang="ko-KR" sz="1300" dirty="0"/>
              <a:t>(2017)</a:t>
            </a:r>
            <a:endParaRPr lang="ko-KR" altLang="en-US" sz="13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4B4EAD-48B0-4E24-B93F-54CEC5778A5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888" y="1416338"/>
            <a:ext cx="4007104" cy="319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8EAF98-4AD8-4596-B2C5-A77964F5F07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027" y="1314469"/>
            <a:ext cx="4486138" cy="333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0DEC88-DCE9-41AD-9663-991AD0205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30" y="4735796"/>
            <a:ext cx="6043287" cy="560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F815C1-51AE-46EA-B516-FACA188F4163}"/>
              </a:ext>
            </a:extLst>
          </p:cNvPr>
          <p:cNvSpPr txBox="1"/>
          <p:nvPr/>
        </p:nvSpPr>
        <p:spPr>
          <a:xfrm>
            <a:off x="4513630" y="5219666"/>
            <a:ext cx="27433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매일경제 </a:t>
            </a:r>
            <a:r>
              <a:rPr lang="en-US" altLang="ko-KR" sz="1300" dirty="0"/>
              <a:t>(2019)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87916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381997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앱을 선택하게 된 이유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5594790"/>
            <a:ext cx="11125672" cy="923330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그림 8" descr="EMB000017306011">
            <a:extLst>
              <a:ext uri="{FF2B5EF4-FFF2-40B4-BE49-F238E27FC236}">
                <a16:creationId xmlns:a16="http://schemas.microsoft.com/office/drawing/2014/main" id="{B03D8CBD-74BB-417C-B410-940D63C2A3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13" y="1835604"/>
            <a:ext cx="4447488" cy="318679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8E827-80C3-4855-8B4A-2320216F316C}"/>
              </a:ext>
            </a:extLst>
          </p:cNvPr>
          <p:cNvSpPr txBox="1"/>
          <p:nvPr/>
        </p:nvSpPr>
        <p:spPr>
          <a:xfrm>
            <a:off x="4923976" y="1835604"/>
            <a:ext cx="2113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‘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볼거리 제공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’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이 여행 </a:t>
            </a:r>
            <a:r>
              <a:rPr lang="ko-KR" altLang="en-US" sz="1600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방문지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선택 이유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‘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여행지 지명도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’ 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와 같이 공동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AF2A49-6CB9-4552-9DD6-25397BB25E4D}"/>
              </a:ext>
            </a:extLst>
          </p:cNvPr>
          <p:cNvSpPr txBox="1"/>
          <p:nvPr/>
        </p:nvSpPr>
        <p:spPr>
          <a:xfrm>
            <a:off x="4923974" y="4221217"/>
            <a:ext cx="2113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볼거리 사진 남기는</a:t>
            </a:r>
            <a:endParaRPr lang="en-US" altLang="ko-KR" sz="1600" b="1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algn="ctr"/>
            <a:r>
              <a:rPr lang="ko-KR" altLang="en-US" sz="1600" b="1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중요성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DA3C332-3BFB-4D63-AF34-7509128234F2}"/>
              </a:ext>
            </a:extLst>
          </p:cNvPr>
          <p:cNvCxnSpPr>
            <a:cxnSpLocks/>
          </p:cNvCxnSpPr>
          <p:nvPr/>
        </p:nvCxnSpPr>
        <p:spPr>
          <a:xfrm>
            <a:off x="5935979" y="3012897"/>
            <a:ext cx="0" cy="834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279A3F94-659D-4DDD-B2CC-CCD839DAA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32" y="1835604"/>
            <a:ext cx="4684133" cy="1384701"/>
          </a:xfrm>
          <a:prstGeom prst="rect">
            <a:avLst/>
          </a:prstGeom>
        </p:spPr>
      </p:pic>
      <p:pic>
        <p:nvPicPr>
          <p:cNvPr id="21" name="그림 20" descr="스크린샷, 벽이(가) 표시된 사진&#10;&#10;자동 생성된 설명">
            <a:extLst>
              <a:ext uri="{FF2B5EF4-FFF2-40B4-BE49-F238E27FC236}">
                <a16:creationId xmlns:a16="http://schemas.microsoft.com/office/drawing/2014/main" id="{B8110315-176C-4D65-96AF-321AB15F4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19" y="3656164"/>
            <a:ext cx="4700097" cy="13662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78F2BE-E939-4BD8-8555-56228BDE0D0D}"/>
              </a:ext>
            </a:extLst>
          </p:cNvPr>
          <p:cNvSpPr txBox="1"/>
          <p:nvPr/>
        </p:nvSpPr>
        <p:spPr>
          <a:xfrm>
            <a:off x="8537825" y="1346423"/>
            <a:ext cx="2301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응답 수 </a:t>
            </a:r>
            <a:r>
              <a:rPr lang="en-US" altLang="ko-KR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131</a:t>
            </a:r>
            <a:r>
              <a:rPr lang="ko-KR" altLang="en-US" sz="1600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명 설문지</a:t>
            </a:r>
          </a:p>
        </p:txBody>
      </p:sp>
    </p:spTree>
    <p:extLst>
      <p:ext uri="{BB962C8B-B14F-4D97-AF65-F5344CB8AC3E}">
        <p14:creationId xmlns:p14="http://schemas.microsoft.com/office/powerpoint/2010/main" val="424051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photUP</a:t>
            </a:r>
            <a:r>
              <a:rPr lang="en-US" altLang="ko-KR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메인 화면 </a:t>
            </a:r>
            <a:r>
              <a:rPr lang="en-US" altLang="ko-KR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첫 화면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F2621C-D873-4B8C-AEA6-E57791D14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257" b="87784" l="23390" r="80339"/>
                    </a14:imgEffect>
                  </a14:imgLayer>
                </a14:imgProps>
              </a:ext>
            </a:extLst>
          </a:blip>
          <a:srcRect l="17059" t="7933" r="13882" b="8461"/>
          <a:stretch/>
        </p:blipFill>
        <p:spPr>
          <a:xfrm>
            <a:off x="4019097" y="771055"/>
            <a:ext cx="3896055" cy="663285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DF0BB00-F910-4A25-AB04-2785B45DCE98}"/>
              </a:ext>
            </a:extLst>
          </p:cNvPr>
          <p:cNvGrpSpPr/>
          <p:nvPr/>
        </p:nvGrpSpPr>
        <p:grpSpPr>
          <a:xfrm>
            <a:off x="4019754" y="771055"/>
            <a:ext cx="3904821" cy="6632856"/>
            <a:chOff x="4697690" y="746288"/>
            <a:chExt cx="3073138" cy="523187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3D52CCB-44C5-4E83-AAE5-F3D1F9C48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1257" b="87784" l="23390" r="80339"/>
                      </a14:imgEffect>
                    </a14:imgLayer>
                  </a14:imgProps>
                </a:ext>
              </a:extLst>
            </a:blip>
            <a:srcRect l="17059" t="7933" r="13882" b="8461"/>
            <a:stretch/>
          </p:blipFill>
          <p:spPr>
            <a:xfrm>
              <a:off x="4697690" y="746288"/>
              <a:ext cx="3073138" cy="523187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900CF43-0CC5-4409-8D47-2CC810983E55}"/>
                </a:ext>
              </a:extLst>
            </p:cNvPr>
            <p:cNvGrpSpPr/>
            <p:nvPr/>
          </p:nvGrpSpPr>
          <p:grpSpPr>
            <a:xfrm>
              <a:off x="5669279" y="1679541"/>
              <a:ext cx="1555193" cy="3388417"/>
              <a:chOff x="8361679" y="1679541"/>
              <a:chExt cx="1555193" cy="338841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78AFF23-5B83-4E3E-A534-BE07A8D7FD0F}"/>
                  </a:ext>
                </a:extLst>
              </p:cNvPr>
              <p:cNvSpPr/>
              <p:nvPr/>
            </p:nvSpPr>
            <p:spPr>
              <a:xfrm>
                <a:off x="8361679" y="1679541"/>
                <a:ext cx="1555193" cy="3388417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694155C-FDEB-4317-A547-2DF78CBFC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1713" y="2306320"/>
                <a:ext cx="352405" cy="35240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3D22148-64AE-4D3F-9A99-9C286ACDE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2252" y="2866869"/>
                <a:ext cx="411326" cy="32512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7D7AC04-8189-411D-AF7B-1300064B6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9097" y="3415866"/>
                <a:ext cx="355021" cy="355021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3AD3159-2781-438A-9E56-FB28A6747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5066" y="3956908"/>
                <a:ext cx="323082" cy="32308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BE00E0-56B3-4D78-9F7D-8C73F9D17DA5}"/>
                  </a:ext>
                </a:extLst>
              </p:cNvPr>
              <p:cNvSpPr txBox="1"/>
              <p:nvPr/>
            </p:nvSpPr>
            <p:spPr>
              <a:xfrm>
                <a:off x="8825567" y="2348881"/>
                <a:ext cx="976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공지사항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C5A374-7109-4E0E-BBD5-6412248483BE}"/>
                  </a:ext>
                </a:extLst>
              </p:cNvPr>
              <p:cNvSpPr txBox="1"/>
              <p:nvPr/>
            </p:nvSpPr>
            <p:spPr>
              <a:xfrm>
                <a:off x="8821060" y="2882143"/>
                <a:ext cx="755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로그인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C37B2C-7783-47C5-8653-3EBB0D8F0E6B}"/>
                  </a:ext>
                </a:extLst>
              </p:cNvPr>
              <p:cNvSpPr txBox="1"/>
              <p:nvPr/>
            </p:nvSpPr>
            <p:spPr>
              <a:xfrm>
                <a:off x="8825567" y="3459622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스탬프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400C32-848D-4694-A186-D1C7723FE6D2}"/>
                  </a:ext>
                </a:extLst>
              </p:cNvPr>
              <p:cNvSpPr txBox="1"/>
              <p:nvPr/>
            </p:nvSpPr>
            <p:spPr>
              <a:xfrm>
                <a:off x="8841537" y="3978399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환경설정</a:t>
                </a:r>
              </a:p>
            </p:txBody>
          </p:sp>
        </p:grpSp>
      </p:grpSp>
      <p:pic>
        <p:nvPicPr>
          <p:cNvPr id="21" name="그래픽 20" descr="오른쪽을 가리키는 검지  ">
            <a:extLst>
              <a:ext uri="{FF2B5EF4-FFF2-40B4-BE49-F238E27FC236}">
                <a16:creationId xmlns:a16="http://schemas.microsoft.com/office/drawing/2014/main" id="{73E3E1F4-29D2-41C7-9D4F-AD0A1B4C10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362589" y="25450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6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07058 -0.07315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9" y="-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7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4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4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장소 찾기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51035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650D2F-71D7-402D-8450-399C801FD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672" t="23830" r="20661" b="19193"/>
          <a:stretch/>
        </p:blipFill>
        <p:spPr>
          <a:xfrm>
            <a:off x="4347875" y="0"/>
            <a:ext cx="3489250" cy="6132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1A6B27-4F43-4019-BCCC-361CDA5A51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36" b="80210" l="25067" r="76667">
                        <a14:foregroundMark x1="54400" y1="29310" x2="45200" y2="29310"/>
                        <a14:foregroundMark x1="45200" y1="29310" x2="54800" y2="30735"/>
                        <a14:foregroundMark x1="54800" y1="30735" x2="43333" y2="29610"/>
                        <a14:foregroundMark x1="43333" y1="29610" x2="56667" y2="32834"/>
                        <a14:foregroundMark x1="56667" y1="32834" x2="69733" y2="31859"/>
                        <a14:foregroundMark x1="69733" y1="31859" x2="60267" y2="29010"/>
                        <a14:foregroundMark x1="60267" y1="29010" x2="39467" y2="28861"/>
                        <a14:foregroundMark x1="39467" y1="28861" x2="47600" y2="33433"/>
                        <a14:foregroundMark x1="47600" y1="33433" x2="53467" y2="33583"/>
                        <a14:foregroundMark x1="44800" y1="38531" x2="45733" y2="40630"/>
                        <a14:foregroundMark x1="43467" y1="38531" x2="43467" y2="38531"/>
                        <a14:foregroundMark x1="28933" y1="34033" x2="28933" y2="49175"/>
                        <a14:foregroundMark x1="28000" y1="49850" x2="29333" y2="78111"/>
                        <a14:foregroundMark x1="73200" y1="33358" x2="72267" y2="64543"/>
                        <a14:foregroundMark x1="72800" y1="58471" x2="72267" y2="76912"/>
                        <a14:foregroundMark x1="29200" y1="76612" x2="36133" y2="80510"/>
                        <a14:foregroundMark x1="36133" y1="80510" x2="45333" y2="80960"/>
                        <a14:foregroundMark x1="45333" y1="80960" x2="54933" y2="79760"/>
                        <a14:foregroundMark x1="54933" y1="79760" x2="64533" y2="80210"/>
                        <a14:foregroundMark x1="64533" y1="80210" x2="57600" y2="77136"/>
                        <a14:foregroundMark x1="57600" y1="77136" x2="29333" y2="76762"/>
                        <a14:foregroundMark x1="29333" y1="76762" x2="29200" y2="76687"/>
                        <a14:backgroundMark x1="23200" y1="24513" x2="22000" y2="41604"/>
                        <a14:backgroundMark x1="23200" y1="25037" x2="48000" y2="25037"/>
                        <a14:backgroundMark x1="48000" y1="25037" x2="75067" y2="24138"/>
                        <a14:backgroundMark x1="75067" y1="24138" x2="77467" y2="24138"/>
                      </a14:backgroundRemoval>
                    </a14:imgEffect>
                  </a14:imgLayer>
                </a14:imgProps>
              </a:ext>
            </a:extLst>
          </a:blip>
          <a:srcRect l="18728" t="21639" r="16803" b="13857"/>
          <a:stretch/>
        </p:blipFill>
        <p:spPr>
          <a:xfrm>
            <a:off x="4307235" y="-34567"/>
            <a:ext cx="3482897" cy="6198376"/>
          </a:xfrm>
          <a:prstGeom prst="rect">
            <a:avLst/>
          </a:prstGeom>
        </p:spPr>
      </p:pic>
      <p:pic>
        <p:nvPicPr>
          <p:cNvPr id="10" name="그래픽 9" descr="오른쪽을 가리키는 검지  ">
            <a:extLst>
              <a:ext uri="{FF2B5EF4-FFF2-40B4-BE49-F238E27FC236}">
                <a16:creationId xmlns:a16="http://schemas.microsoft.com/office/drawing/2014/main" id="{D5DAC712-F1F3-45BD-A260-9CE4DEF421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546409" y="4316099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6D1B3-8BC3-424C-A369-9C4585FFBDB9}"/>
              </a:ext>
            </a:extLst>
          </p:cNvPr>
          <p:cNvSpPr txBox="1"/>
          <p:nvPr/>
        </p:nvSpPr>
        <p:spPr>
          <a:xfrm>
            <a:off x="8302702" y="1941737"/>
            <a:ext cx="3482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지도에서 특정 지역을 터치하면 사진과 지명을 보여준다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</a:p>
          <a:p>
            <a:endParaRPr lang="en-US" altLang="ko-KR" dirty="0"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예시</a:t>
            </a:r>
            <a:r>
              <a:rPr lang="en-US" altLang="ko-KR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) </a:t>
            </a:r>
            <a:r>
              <a:rPr lang="ko-KR" altLang="en-US" dirty="0">
                <a:latin typeface="THE정고딕160" panose="02020603020101020101" pitchFamily="18" charset="-127"/>
                <a:ea typeface="THE정고딕160" panose="02020603020101020101" pitchFamily="18" charset="-127"/>
              </a:rPr>
              <a:t>부산을 터치했을 때</a:t>
            </a:r>
          </a:p>
        </p:txBody>
      </p:sp>
    </p:spTree>
    <p:extLst>
      <p:ext uri="{BB962C8B-B14F-4D97-AF65-F5344CB8AC3E}">
        <p14:creationId xmlns:p14="http://schemas.microsoft.com/office/powerpoint/2010/main" val="10807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10404 -0.07152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7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4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643A6F-7C36-404D-AE0F-D292FBA3A027}"/>
              </a:ext>
            </a:extLst>
          </p:cNvPr>
          <p:cNvCxnSpPr>
            <a:cxnSpLocks/>
          </p:cNvCxnSpPr>
          <p:nvPr/>
        </p:nvCxnSpPr>
        <p:spPr>
          <a:xfrm>
            <a:off x="698493" y="471984"/>
            <a:ext cx="1900038" cy="0"/>
          </a:xfrm>
          <a:prstGeom prst="line">
            <a:avLst/>
          </a:prstGeom>
          <a:ln w="57150">
            <a:solidFill>
              <a:srgbClr val="1AB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F6E199-53A3-4CDA-90BD-33A43D0279B3}"/>
              </a:ext>
            </a:extLst>
          </p:cNvPr>
          <p:cNvSpPr txBox="1"/>
          <p:nvPr/>
        </p:nvSpPr>
        <p:spPr>
          <a:xfrm>
            <a:off x="557813" y="433368"/>
            <a:ext cx="9559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AR – </a:t>
            </a:r>
            <a:r>
              <a:rPr lang="ko-KR" altLang="en-US" sz="5400" b="1" dirty="0" err="1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포토존</a:t>
            </a:r>
            <a:r>
              <a:rPr lang="ko-KR" altLang="en-US" sz="5400" b="1" dirty="0">
                <a:solidFill>
                  <a:srgbClr val="1AB49C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안내</a:t>
            </a:r>
            <a:endParaRPr lang="en-GB" sz="5400" b="1" dirty="0">
              <a:solidFill>
                <a:srgbClr val="1AB49C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003B9A-DA3F-4AC2-A9BE-852B465EDB0B}"/>
              </a:ext>
            </a:extLst>
          </p:cNvPr>
          <p:cNvSpPr/>
          <p:nvPr/>
        </p:nvSpPr>
        <p:spPr>
          <a:xfrm>
            <a:off x="698493" y="4825315"/>
            <a:ext cx="10788015" cy="1592494"/>
          </a:xfrm>
          <a:prstGeom prst="rect">
            <a:avLst/>
          </a:prstGeom>
          <a:solidFill>
            <a:srgbClr val="1AB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56D39E-ACE1-45EF-A084-16675841D75B}"/>
              </a:ext>
            </a:extLst>
          </p:cNvPr>
          <p:cNvGrpSpPr/>
          <p:nvPr/>
        </p:nvGrpSpPr>
        <p:grpSpPr>
          <a:xfrm>
            <a:off x="2421880" y="895033"/>
            <a:ext cx="7341239" cy="4092829"/>
            <a:chOff x="3449518" y="690267"/>
            <a:chExt cx="5271250" cy="29353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508394-7FA4-47ED-AAC0-97EFFE4D123A}"/>
                </a:ext>
              </a:extLst>
            </p:cNvPr>
            <p:cNvGrpSpPr/>
            <p:nvPr/>
          </p:nvGrpSpPr>
          <p:grpSpPr>
            <a:xfrm>
              <a:off x="3449518" y="690267"/>
              <a:ext cx="5271250" cy="2935307"/>
              <a:chOff x="2169027" y="652899"/>
              <a:chExt cx="5271250" cy="293530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BC606EF-F8C6-45BC-B981-F61D9D86E7E2}"/>
                  </a:ext>
                </a:extLst>
              </p:cNvPr>
              <p:cNvGrpSpPr/>
              <p:nvPr/>
            </p:nvGrpSpPr>
            <p:grpSpPr>
              <a:xfrm>
                <a:off x="2169027" y="652899"/>
                <a:ext cx="5271250" cy="2935307"/>
                <a:chOff x="1793189" y="2114336"/>
                <a:chExt cx="5271250" cy="2935307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B7DEC65-A18D-46EC-BFF5-2839CDBD1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5833" r="6253"/>
                <a:stretch/>
              </p:blipFill>
              <p:spPr>
                <a:xfrm>
                  <a:off x="2557825" y="2508624"/>
                  <a:ext cx="3741977" cy="2146733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451C476-BF62-4FBD-B398-32A5A558A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0873" y="3375300"/>
                  <a:ext cx="395262" cy="41338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19B96341-C989-4FE4-AB43-0B81873A70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15749">
                  <a:off x="4420678" y="3859188"/>
                  <a:ext cx="365811" cy="365811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A33AB312-A6D0-4B9E-9607-0442905AD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84" t="11443" r="17172" b="11695"/>
                <a:stretch/>
              </p:blipFill>
              <p:spPr>
                <a:xfrm rot="16200000">
                  <a:off x="2961160" y="946365"/>
                  <a:ext cx="2935307" cy="5271250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AB32CA5-7D13-4237-94AE-06C284BDA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019" b="84368" l="22292" r="72500"/>
                        </a14:imgEffect>
                      </a14:imgLayer>
                    </a14:imgProps>
                  </a:ext>
                </a:extLst>
              </a:blip>
              <a:srcRect l="21098" t="71841" r="26814" b="13850"/>
              <a:stretch/>
            </p:blipFill>
            <p:spPr>
              <a:xfrm>
                <a:off x="3023525" y="2769454"/>
                <a:ext cx="3083450" cy="412042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FC8399-2C66-4096-A621-E0B1AA73F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7" t="82427" r="1305" b="5587"/>
            <a:stretch/>
          </p:blipFill>
          <p:spPr>
            <a:xfrm rot="16200000">
              <a:off x="6691347" y="1908742"/>
              <a:ext cx="2096103" cy="52414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F41B960-3A9E-4028-8575-A6BEDDDA6C86}"/>
              </a:ext>
            </a:extLst>
          </p:cNvPr>
          <p:cNvSpPr txBox="1"/>
          <p:nvPr/>
        </p:nvSpPr>
        <p:spPr>
          <a:xfrm>
            <a:off x="1845360" y="5174934"/>
            <a:ext cx="370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목적지로 찍은 </a:t>
            </a:r>
            <a:r>
              <a:rPr lang="ko-KR" altLang="en-US" dirty="0" err="1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포토존에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 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300m</a:t>
            </a:r>
          </a:p>
          <a:p>
            <a:pPr algn="ctr"/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이내로 접근 시 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AR 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안내화면</a:t>
            </a:r>
            <a:endParaRPr lang="en-US" altLang="ko-KR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(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앱 내장 카메라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)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으로 전환된다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745715-A465-4239-9B2F-8955E1AABA44}"/>
              </a:ext>
            </a:extLst>
          </p:cNvPr>
          <p:cNvSpPr txBox="1"/>
          <p:nvPr/>
        </p:nvSpPr>
        <p:spPr>
          <a:xfrm>
            <a:off x="6658006" y="5298046"/>
            <a:ext cx="3705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3D</a:t>
            </a:r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모델의 화살표와 목적지 표시가</a:t>
            </a:r>
            <a:endParaRPr lang="en-US" altLang="ko-KR" dirty="0">
              <a:solidFill>
                <a:srgbClr val="F9F9F9"/>
              </a:solidFill>
              <a:latin typeface="THE정고딕160" panose="02020603020101020101" pitchFamily="18" charset="-127"/>
              <a:ea typeface="THE정고딕160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사용자의 길안내를 도와준다</a:t>
            </a:r>
            <a:r>
              <a:rPr lang="en-US" altLang="ko-KR" dirty="0">
                <a:solidFill>
                  <a:srgbClr val="F9F9F9"/>
                </a:solidFill>
                <a:latin typeface="THE정고딕160" panose="02020603020101020101" pitchFamily="18" charset="-127"/>
                <a:ea typeface="THE정고딕16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9755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1828</Words>
  <Application>Microsoft Office PowerPoint</Application>
  <PresentationFormat>와이드스크린</PresentationFormat>
  <Paragraphs>385</Paragraphs>
  <Slides>44</Slides>
  <Notes>36</Notes>
  <HiddenSlides>0</HiddenSlides>
  <MMClips>2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62" baseType="lpstr">
      <vt:lpstr>넥슨 풋볼고딕 L</vt:lpstr>
      <vt:lpstr>Arial</vt:lpstr>
      <vt:lpstr>경기천년제목 Medium</vt:lpstr>
      <vt:lpstr>경기천년제목 Bold</vt:lpstr>
      <vt:lpstr>서울한강 장체BL</vt:lpstr>
      <vt:lpstr>THE정고딕150</vt:lpstr>
      <vt:lpstr>경기천년제목 Light</vt:lpstr>
      <vt:lpstr>THE개이득</vt:lpstr>
      <vt:lpstr>경기천년제목V Bold</vt:lpstr>
      <vt:lpstr>넥슨 풋볼고딕 B</vt:lpstr>
      <vt:lpstr>DengXian</vt:lpstr>
      <vt:lpstr>맑은 고딕</vt:lpstr>
      <vt:lpstr>THE정고딕170</vt:lpstr>
      <vt:lpstr>Calibri</vt:lpstr>
      <vt:lpstr>THE정고딕160</vt:lpstr>
      <vt:lpstr>Calibri Light</vt:lpstr>
      <vt:lpstr>Office 테마</vt:lpstr>
      <vt:lpstr>1_Office 테마</vt:lpstr>
      <vt:lpstr>PhotUP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데이터(이미지) 수집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이미지 분석 Deep Learning</vt:lpstr>
      <vt:lpstr>이미지 분석 Deep Learning</vt:lpstr>
      <vt:lpstr>이미지 분석 Deep Learning</vt:lpstr>
      <vt:lpstr>이미지 분석 Deep Learning</vt:lpstr>
      <vt:lpstr>이미지 분석 Deep Learning</vt:lpstr>
      <vt:lpstr>이미지 분석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WY Thea</dc:creator>
  <cp:lastModifiedBy>ㅁㅈ a</cp:lastModifiedBy>
  <cp:revision>136</cp:revision>
  <dcterms:created xsi:type="dcterms:W3CDTF">2018-05-24T05:41:41Z</dcterms:created>
  <dcterms:modified xsi:type="dcterms:W3CDTF">2019-08-09T11:15:09Z</dcterms:modified>
</cp:coreProperties>
</file>